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6" r:id="rId26"/>
    <p:sldId id="278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F6BE7-FCA5-4459-91F9-4CB20C657066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9F05-C0A7-48B8-B77A-71F3553001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9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BC1D6-59C3-4B01-8A91-85CC2C2C4CDE}" type="slidenum">
              <a:rPr lang="ca-ES" altLang="ca-ES" smtClean="0"/>
              <a:pPr>
                <a:defRPr/>
              </a:pPr>
              <a:t>22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22428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1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11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927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_Contenid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290" y="1"/>
            <a:ext cx="7632079" cy="93272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noProof="0" dirty="0"/>
              <a:t>Título</a:t>
            </a: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03691" y="1556792"/>
            <a:ext cx="7632079" cy="468052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buNone/>
              <a:defRPr lang="es-ES" sz="2000" b="1" kern="12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528638" indent="-228600">
              <a:buClr>
                <a:srgbClr val="92D050"/>
              </a:buClr>
              <a:defRPr lang="es-ES" sz="16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>
              <a:defRPr lang="es-ES" sz="20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s-ES" sz="2000" kern="1200" dirty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26054" y="63359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B34A2F-8240-4512-859A-81E77246A0A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94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_2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427984" y="1556792"/>
            <a:ext cx="3600000" cy="468052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lang="es-ES" sz="2000" b="1" kern="12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528638" indent="-228600">
              <a:buClr>
                <a:srgbClr val="92D050"/>
              </a:buClr>
              <a:defRPr lang="es-ES" sz="16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>
              <a:defRPr lang="es-ES" sz="20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s-ES" sz="2000" kern="1200" dirty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sz="quarter" idx="16"/>
          </p:nvPr>
        </p:nvSpPr>
        <p:spPr>
          <a:xfrm>
            <a:off x="391478" y="1556792"/>
            <a:ext cx="3600000" cy="468052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lang="es-ES" sz="2000" b="1" kern="12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  <a:defRPr lang="es-ES" sz="18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528638" indent="-228600">
              <a:buClr>
                <a:srgbClr val="92D050"/>
              </a:buClr>
              <a:defRPr lang="es-ES" sz="16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>
              <a:defRPr lang="es-ES" sz="20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s-ES" sz="2000" kern="1200" dirty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395290" y="1"/>
            <a:ext cx="7632079" cy="93272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noProof="0" dirty="0"/>
              <a:t>Título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26054" y="63359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B34A2F-8240-4512-859A-81E77246A0A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9420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395290" y="1556792"/>
            <a:ext cx="3671639" cy="4464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1" kern="12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  <a:defRPr lang="es-ES" sz="20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3pPr marL="528638" indent="-228600">
              <a:buClr>
                <a:srgbClr val="92D050"/>
              </a:buClr>
              <a:defRPr lang="es-ES" sz="1900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3pPr>
            <a:lvl4pPr>
              <a:defRPr lang="es-ES" sz="20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s-ES" sz="2000" kern="1200" dirty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3 Marcador de contenido"/>
          <p:cNvSpPr>
            <a:spLocks noGrp="1"/>
          </p:cNvSpPr>
          <p:nvPr>
            <p:ph sz="half" idx="10"/>
          </p:nvPr>
        </p:nvSpPr>
        <p:spPr>
          <a:xfrm>
            <a:off x="4355976" y="1556792"/>
            <a:ext cx="3672408" cy="446449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lang="es-ES" sz="2000" b="1" kern="1200" baseline="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1pPr>
            <a:lvl2pPr marL="285750" indent="-285750">
              <a:buClr>
                <a:srgbClr val="129E8D"/>
              </a:buClr>
              <a:buFont typeface="Wingdings" panose="05000000000000000000" pitchFamily="2" charset="2"/>
              <a:buChar char="§"/>
              <a:defRPr lang="es-ES" sz="20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2pPr>
            <a:lvl3pPr marL="979488" indent="-228600">
              <a:buClr>
                <a:srgbClr val="129E8D"/>
              </a:buClr>
              <a:defRPr lang="es-ES" sz="19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s-ES" dirty="0"/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395290" y="1"/>
            <a:ext cx="7632079" cy="93272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noProof="0" dirty="0"/>
              <a:t>Título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26054" y="63359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B34A2F-8240-4512-859A-81E77246A0A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704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77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_2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>
            <a:spLocks noGrp="1"/>
          </p:cNvSpPr>
          <p:nvPr>
            <p:ph type="body" sz="quarter" idx="16"/>
          </p:nvPr>
        </p:nvSpPr>
        <p:spPr>
          <a:xfrm>
            <a:off x="791766" y="2276872"/>
            <a:ext cx="8100714" cy="424847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Clr>
                <a:srgbClr val="CF7F8A"/>
              </a:buClr>
              <a:buNone/>
              <a:defRPr lang="es-ES" sz="2000" b="1" kern="1200" baseline="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1pPr>
            <a:lvl2pPr marL="285750" indent="-285750">
              <a:buClr>
                <a:srgbClr val="38A5A3"/>
              </a:buClr>
              <a:buFont typeface="Wingdings" panose="05000000000000000000" pitchFamily="2" charset="2"/>
              <a:buChar char="§"/>
              <a:defRPr lang="es-ES" sz="18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2pPr>
            <a:lvl3pPr marL="528638" indent="-228600">
              <a:buClr>
                <a:srgbClr val="38A5A3"/>
              </a:buClr>
              <a:defRPr lang="es-ES" sz="16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s-ES" sz="20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s-ES" sz="2000" kern="1200" dirty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 hasCustomPrompt="1"/>
          </p:nvPr>
        </p:nvSpPr>
        <p:spPr>
          <a:xfrm>
            <a:off x="791766" y="1268415"/>
            <a:ext cx="8100714" cy="79243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2800">
                <a:solidFill>
                  <a:srgbClr val="849BB7"/>
                </a:solidFill>
                <a:latin typeface="Arial"/>
                <a:cs typeface="Arial"/>
              </a:defRPr>
            </a:lvl1pPr>
          </a:lstStyle>
          <a:p>
            <a:r>
              <a:rPr lang="ca-ES" noProof="0" dirty="0" smtClean="0"/>
              <a:t>Títol</a:t>
            </a:r>
            <a:endParaRPr lang="ca-ES" noProof="0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48465" y="6492876"/>
            <a:ext cx="395536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u="none">
                <a:solidFill>
                  <a:srgbClr val="3391BB"/>
                </a:solidFill>
              </a:defRPr>
            </a:lvl1pPr>
          </a:lstStyle>
          <a:p>
            <a:pPr>
              <a:defRPr/>
            </a:pPr>
            <a:fld id="{ACDEA23A-28E6-488B-8BF2-12B40F119C9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18032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6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1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95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86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6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0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04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89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E7CA-5E36-4973-A219-6F068079399A}" type="datetimeFigureOut">
              <a:rPr lang="es-ES" smtClean="0"/>
              <a:t>04/12/2022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DF68-39BE-4CDA-87CA-272A8A62EB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46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le:///K:\pen%20pez\maite\ARGUMENTOS\edalmu.pp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pen%20pez/maite/ARGUMENTOS/ELEMENTOS%20NATURALES.pp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es/url?sa=i&amp;rct=j&amp;q=&amp;esrc=s&amp;source=images&amp;cd=&amp;cad=rja&amp;uact=8&amp;ved=2ahUKEwjxz4SmrYHhAhXCyYUKHbGnA9oQjRx6BAgBEAU&amp;url=http://www.achtungmag.com/tag/tierra-sin-pan/&amp;psig=AOvVaw00K4dfqEOMmcQWLB_wR-1u&amp;ust=155264326114692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www.google.es/url?sa=i&amp;rct=j&amp;q=&amp;esrc=s&amp;source=images&amp;cd=&amp;cad=rja&amp;uact=8&amp;ved=2ahUKEwjo3tPr0oHhAhUxyYUKHdkXDI8QjRx6BAgBEAU&amp;url=https://www.youtube.com/watch?v%3DEZkepoQGt20&amp;psig=AOvVaw2292vhyude71dnQOHzSbYi&amp;ust=155265338792418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hyperlink" Target="pen%20pez/maite/ARGUMENTOS/71.pp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pen%20pez/maite/ARGUMENTOS/34.pps" TargetMode="External"/><Relationship Id="rId5" Type="http://schemas.openxmlformats.org/officeDocument/2006/relationships/image" Target="../media/image31.png"/><Relationship Id="rId4" Type="http://schemas.openxmlformats.org/officeDocument/2006/relationships/hyperlink" Target="pen%20pez/maite/ARGUMENTOS/33.pp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K:\pen%20pez\maite\ARGUMENTOS\CAZADORES.pp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file:///K:\pen%20pez\maite\ARGUMENTOS\JEROGLIFICOS.pp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es/url?sa=i&amp;rct=j&amp;q=&amp;esrc=s&amp;source=images&amp;cd=&amp;cad=rja&amp;uact=8&amp;ved=2ahUKEwikoMK9rYHhAhUNvxoKHW-jBgUQjRx6BAgBEAU&amp;url=https://www.lagaviotaviajera.com/06-las-hurdes.html&amp;psig=AOvVaw1Br7JSQSfYcYhkRkX8SEVq&amp;ust=15526433804605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ww.google.es/url?sa=i&amp;rct=j&amp;q=&amp;esrc=s&amp;source=images&amp;cd=&amp;cad=rja&amp;uact=8&amp;ved=2ahUKEwj65I_XroHhAhXMy4UKHegbAkgQjRx6BAgBEAU&amp;url=https://salamancartvaldia.es/not/102332/visita-del-rey-alfonso-xiii-a-las-hurdes&amp;psig=AOvVaw1Br7JSQSfYcYhkRkX8SEVq&amp;ust=155264338046058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92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93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F8B7-3972-4ABC-BD40-390C8DAA4CC6}" type="slidenum">
              <a:rPr lang="es-ES" altLang="es-ES" smtClean="0">
                <a:solidFill>
                  <a:srgbClr val="000000"/>
                </a:solidFill>
              </a:rPr>
              <a:pPr/>
              <a:t>10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052737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Proceso metabólico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CATABOLISMO</a:t>
            </a:r>
          </a:p>
          <a:p>
            <a:pPr marL="342900" indent="-342900">
              <a:buFontTx/>
              <a:buChar char="-"/>
            </a:pPr>
            <a:r>
              <a:rPr lang="es-ES" dirty="0"/>
              <a:t>Ingestión </a:t>
            </a:r>
            <a:r>
              <a:rPr lang="es-ES" dirty="0">
                <a:solidFill>
                  <a:srgbClr val="FF0000"/>
                </a:solidFill>
              </a:rPr>
              <a:t>(colágeno en la dieta) </a:t>
            </a:r>
          </a:p>
          <a:p>
            <a:pPr marL="342900" indent="-342900">
              <a:buFontTx/>
              <a:buChar char="-"/>
            </a:pPr>
            <a:r>
              <a:rPr lang="es-ES" dirty="0"/>
              <a:t>Digestión</a:t>
            </a:r>
          </a:p>
          <a:p>
            <a:pPr marL="342900" indent="-342900">
              <a:buFontTx/>
              <a:buChar char="-"/>
            </a:pPr>
            <a:r>
              <a:rPr lang="es-ES" dirty="0"/>
              <a:t>Metabolismo</a:t>
            </a:r>
          </a:p>
          <a:p>
            <a:pPr marL="342900" indent="-342900">
              <a:buFontTx/>
              <a:buChar char="-"/>
            </a:pPr>
            <a:r>
              <a:rPr lang="es-ES" dirty="0" err="1"/>
              <a:t>Excrección</a:t>
            </a:r>
            <a:endParaRPr lang="es-ES" dirty="0"/>
          </a:p>
          <a:p>
            <a:pPr marL="342900" indent="-342900">
              <a:buFontTx/>
              <a:buChar char="-"/>
            </a:pPr>
            <a:r>
              <a:rPr lang="es-ES" dirty="0" err="1"/>
              <a:t>Egestión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3968" y="1916833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ANABOLISMO:</a:t>
            </a:r>
          </a:p>
          <a:p>
            <a:pPr marL="342900" indent="-342900">
              <a:buFontTx/>
              <a:buChar char="-"/>
            </a:pPr>
            <a:r>
              <a:rPr lang="es-ES" dirty="0"/>
              <a:t>Biosíntesis de principios inmediatos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(colágeno sintetizado en los tejidos humanos) </a:t>
            </a:r>
          </a:p>
        </p:txBody>
      </p:sp>
      <p:pic>
        <p:nvPicPr>
          <p:cNvPr id="5" name="Imagen 12"/>
          <p:cNvPicPr>
            <a:picLocks noChangeAspect="1"/>
          </p:cNvPicPr>
          <p:nvPr/>
        </p:nvPicPr>
        <p:blipFill rotWithShape="1">
          <a:blip r:embed="rId2"/>
          <a:srcRect l="14779" t="2715" r="16148"/>
          <a:stretch/>
        </p:blipFill>
        <p:spPr bwMode="auto">
          <a:xfrm>
            <a:off x="20992" y="4127708"/>
            <a:ext cx="2894823" cy="273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150331" y="4828897"/>
            <a:ext cx="15841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FF0000"/>
                </a:solidFill>
              </a:rPr>
              <a:t>Microbiota</a:t>
            </a:r>
            <a:r>
              <a:rPr lang="es-ES" sz="1200" dirty="0">
                <a:solidFill>
                  <a:srgbClr val="FF0000"/>
                </a:solidFill>
              </a:rPr>
              <a:t> y obesidad </a:t>
            </a:r>
            <a:r>
              <a:rPr lang="es-ES" sz="1200" dirty="0">
                <a:solidFill>
                  <a:schemeClr val="accent1"/>
                </a:solidFill>
              </a:rPr>
              <a:t>(</a:t>
            </a:r>
            <a:r>
              <a:rPr lang="es-ES" sz="1200" dirty="0" err="1">
                <a:solidFill>
                  <a:schemeClr val="accent1"/>
                </a:solidFill>
              </a:rPr>
              <a:t>transplantes</a:t>
            </a:r>
            <a:r>
              <a:rPr lang="es-ES" sz="1200" dirty="0">
                <a:solidFill>
                  <a:schemeClr val="accent1"/>
                </a:solidFill>
              </a:rPr>
              <a:t> fecales)</a:t>
            </a:r>
          </a:p>
        </p:txBody>
      </p:sp>
    </p:spTree>
    <p:extLst>
      <p:ext uri="{BB962C8B-B14F-4D97-AF65-F5344CB8AC3E}">
        <p14:creationId xmlns:p14="http://schemas.microsoft.com/office/powerpoint/2010/main" val="56025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12737" r="27168" b="11665"/>
          <a:stretch/>
        </p:blipFill>
        <p:spPr bwMode="auto">
          <a:xfrm>
            <a:off x="13110" y="-4312"/>
            <a:ext cx="9130890" cy="68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65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 t="15606" r="6995" b="8729"/>
          <a:stretch/>
        </p:blipFill>
        <p:spPr bwMode="auto">
          <a:xfrm>
            <a:off x="31692" y="54874"/>
            <a:ext cx="9004804" cy="680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1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0"/>
            <a:ext cx="8916318" cy="68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5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0" y="62772"/>
            <a:ext cx="8904092" cy="679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47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09008" cy="655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6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09"/>
            <a:ext cx="8826682" cy="665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27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" y="243968"/>
            <a:ext cx="8822370" cy="661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6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32"/>
            <a:ext cx="8892480" cy="678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7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15921" r="26995" b="8415"/>
          <a:stretch/>
        </p:blipFill>
        <p:spPr bwMode="auto">
          <a:xfrm>
            <a:off x="0" y="150005"/>
            <a:ext cx="8895763" cy="671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B045CCF-4000-4CC7-9856-FF02FD29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719"/>
            <a:ext cx="8785225" cy="263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1D2C6F0-64B5-41E3-9CA6-05ABE245D07F}"/>
              </a:ext>
            </a:extLst>
          </p:cNvPr>
          <p:cNvSpPr txBox="1"/>
          <p:nvPr/>
        </p:nvSpPr>
        <p:spPr>
          <a:xfrm>
            <a:off x="2340384" y="155679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La clave es depende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7771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81150" y="1196975"/>
            <a:ext cx="756285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s-ES_tradnl" altLang="es-ES" dirty="0">
                <a:solidFill>
                  <a:schemeClr val="tx2"/>
                </a:solidFill>
              </a:rPr>
              <a:t> Alimentarse no es lo mismo que Nutrirse.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s-ES_tradnl" altLang="es-ES" dirty="0">
                <a:solidFill>
                  <a:schemeClr val="tx2"/>
                </a:solidFill>
              </a:rPr>
              <a:t> En los alimentos hay elementos no Nutricionales.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s-ES_tradnl" altLang="es-ES" dirty="0">
                <a:solidFill>
                  <a:schemeClr val="tx2"/>
                </a:solidFill>
              </a:rPr>
              <a:t>	Algunos Inocuos.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es-ES_tradnl" altLang="es-ES" dirty="0">
                <a:solidFill>
                  <a:schemeClr val="tx2"/>
                </a:solidFill>
              </a:rPr>
              <a:t>	Otros Tóxicos</a:t>
            </a:r>
            <a:br>
              <a:rPr lang="es-ES_tradnl" altLang="es-ES" dirty="0">
                <a:solidFill>
                  <a:schemeClr val="tx2"/>
                </a:solidFill>
              </a:rPr>
            </a:br>
            <a:r>
              <a:rPr lang="es-ES_tradnl" altLang="es-ES" dirty="0">
                <a:solidFill>
                  <a:schemeClr val="tx2"/>
                </a:solidFill>
              </a:rPr>
              <a:t>	También hay Antinutrientes.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es-ES_tradnl" altLang="es-E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es-ES" dirty="0">
                <a:solidFill>
                  <a:schemeClr val="tx2"/>
                </a:solidFill>
              </a:rPr>
              <a:t>En la dieta  además hay:</a:t>
            </a:r>
            <a:br>
              <a:rPr lang="es-ES_tradnl" altLang="es-ES" dirty="0">
                <a:solidFill>
                  <a:schemeClr val="tx2"/>
                </a:solidFill>
              </a:rPr>
            </a:br>
            <a:endParaRPr lang="es-ES_tradnl" altLang="es-ES" dirty="0">
              <a:solidFill>
                <a:schemeClr val="tx2"/>
              </a:solidFill>
            </a:endParaRPr>
          </a:p>
          <a:p>
            <a:r>
              <a:rPr lang="es-ES_tradnl" altLang="es-ES" dirty="0">
                <a:solidFill>
                  <a:schemeClr val="tx2"/>
                </a:solidFill>
              </a:rPr>
              <a:t>	Residuos fito y zoosanitarios.</a:t>
            </a:r>
          </a:p>
          <a:p>
            <a:endParaRPr lang="es-ES_tradnl" altLang="es-ES" dirty="0">
              <a:solidFill>
                <a:schemeClr val="tx2"/>
              </a:solidFill>
            </a:endParaRPr>
          </a:p>
          <a:p>
            <a:r>
              <a:rPr lang="es-ES_tradnl" altLang="es-ES" dirty="0">
                <a:solidFill>
                  <a:schemeClr val="tx2"/>
                </a:solidFill>
              </a:rPr>
              <a:t>	Residuos  resultantes de las diversas Tecnologías Alimentarias.</a:t>
            </a:r>
            <a:br>
              <a:rPr lang="es-ES_tradnl" altLang="es-ES" dirty="0">
                <a:solidFill>
                  <a:schemeClr val="tx2"/>
                </a:solidFill>
              </a:rPr>
            </a:br>
            <a:endParaRPr lang="es-ES_tradnl" altLang="es-E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es-ES" dirty="0">
                <a:solidFill>
                  <a:schemeClr val="tx2"/>
                </a:solidFill>
              </a:rPr>
              <a:t>En el entorno alimentario también hay café ,tabaco, alcohol </a:t>
            </a:r>
          </a:p>
          <a:p>
            <a:pPr>
              <a:buFont typeface="Wingdings" pitchFamily="2" charset="2"/>
              <a:buNone/>
            </a:pPr>
            <a:r>
              <a:rPr lang="es-ES_tradnl" altLang="es-ES" dirty="0">
                <a:solidFill>
                  <a:schemeClr val="tx2"/>
                </a:solidFill>
              </a:rPr>
              <a:t>y medicamentos</a:t>
            </a:r>
            <a:br>
              <a:rPr lang="es-ES_tradnl" altLang="es-ES" dirty="0">
                <a:solidFill>
                  <a:schemeClr val="tx2"/>
                </a:solidFill>
              </a:rPr>
            </a:br>
            <a:endParaRPr lang="es-ES_tradnl" altLang="es-E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_tradnl" altLang="es-ES" dirty="0">
                <a:solidFill>
                  <a:schemeClr val="tx2"/>
                </a:solidFill>
              </a:rPr>
              <a:t>Todos ellos son susceptibles de causar Interacciones</a:t>
            </a:r>
            <a:br>
              <a:rPr lang="es-ES_tradnl" altLang="es-ES" dirty="0">
                <a:solidFill>
                  <a:schemeClr val="tx2"/>
                </a:solidFill>
              </a:rPr>
            </a:br>
            <a:endParaRPr lang="es-ES" altLang="es-ES" dirty="0">
              <a:solidFill>
                <a:schemeClr val="tx2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43608" y="476250"/>
            <a:ext cx="7056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/>
              <a:t>COMPOSICION DE LA DIETA</a:t>
            </a:r>
            <a:endParaRPr lang="es-ES" altLang="es-ES" sz="2800" b="1" i="1" dirty="0">
              <a:solidFill>
                <a:srgbClr val="003399"/>
              </a:solidFill>
            </a:endParaRPr>
          </a:p>
        </p:txBody>
      </p:sp>
      <p:pic>
        <p:nvPicPr>
          <p:cNvPr id="4099" name="Picture 3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8527"/>
            <a:ext cx="1581150" cy="118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4137" r="28119" b="8363"/>
          <a:stretch>
            <a:fillRect/>
          </a:stretch>
        </p:blipFill>
        <p:spPr bwMode="auto">
          <a:xfrm>
            <a:off x="6227763" y="3141663"/>
            <a:ext cx="8636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11638" y="4889500"/>
            <a:ext cx="5976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_tradnl" altLang="es-ES">
                <a:solidFill>
                  <a:schemeClr val="tx2"/>
                </a:solidFill>
              </a:rPr>
              <a:t/>
            </a:r>
            <a:br>
              <a:rPr lang="es-ES_tradnl" altLang="es-ES">
                <a:solidFill>
                  <a:schemeClr val="tx2"/>
                </a:solidFill>
              </a:rPr>
            </a:br>
            <a:endParaRPr lang="es-ES" alt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1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-43913" y="3072348"/>
            <a:ext cx="8784976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FF0000"/>
                </a:solidFill>
              </a:rPr>
              <a:t>Donde</a:t>
            </a:r>
            <a:r>
              <a:rPr lang="es-ES" altLang="es-ES" sz="1100" dirty="0">
                <a:solidFill>
                  <a:srgbClr val="FF0000"/>
                </a:solidFill>
              </a:rPr>
              <a:t>.</a:t>
            </a:r>
            <a:r>
              <a:rPr lang="es-ES" altLang="es-ES" sz="1100" dirty="0">
                <a:solidFill>
                  <a:srgbClr val="000000"/>
                </a:solidFill>
              </a:rPr>
              <a:t>- </a:t>
            </a:r>
            <a:r>
              <a:rPr lang="es-ES" altLang="es-ES" sz="1400" dirty="0">
                <a:solidFill>
                  <a:srgbClr val="000000"/>
                </a:solidFill>
              </a:rPr>
              <a:t>Oportunidades (higiene, vacunas, inmunidad)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FF0000"/>
                </a:solidFill>
              </a:rPr>
              <a:t>Quien.- </a:t>
            </a:r>
            <a:r>
              <a:rPr lang="es-ES" altLang="es-ES" sz="1400" dirty="0">
                <a:solidFill>
                  <a:srgbClr val="000000"/>
                </a:solidFill>
              </a:rPr>
              <a:t>Genética (</a:t>
            </a:r>
            <a:r>
              <a:rPr lang="es-ES" altLang="es-ES" sz="1400" dirty="0" err="1">
                <a:solidFill>
                  <a:srgbClr val="000000"/>
                </a:solidFill>
              </a:rPr>
              <a:t>favismo</a:t>
            </a:r>
            <a:r>
              <a:rPr lang="es-ES" altLang="es-ES" sz="1400" dirty="0">
                <a:solidFill>
                  <a:srgbClr val="000000"/>
                </a:solidFill>
              </a:rPr>
              <a:t>, latirismo, alergias, 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         intolerancias, enfermedades metabólicas)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           - Anatomía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           - </a:t>
            </a:r>
            <a:r>
              <a:rPr lang="es-ES" altLang="es-ES" sz="1400" dirty="0" err="1">
                <a:solidFill>
                  <a:srgbClr val="000000"/>
                </a:solidFill>
              </a:rPr>
              <a:t>Microbiota</a:t>
            </a:r>
            <a:r>
              <a:rPr lang="es-ES" altLang="es-ES" sz="1400" dirty="0">
                <a:solidFill>
                  <a:srgbClr val="000000"/>
                </a:solidFill>
              </a:rPr>
              <a:t> (cesáreas)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           - </a:t>
            </a:r>
            <a:r>
              <a:rPr lang="es-ES" altLang="es-ES" sz="1400" dirty="0" err="1">
                <a:solidFill>
                  <a:srgbClr val="000000"/>
                </a:solidFill>
              </a:rPr>
              <a:t>Epigenética</a:t>
            </a:r>
            <a:r>
              <a:rPr lang="es-ES" altLang="es-ES" sz="1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- Aspectos positivos (datos militares)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- Aspectos negativos (radicales libres, metilación del ADN, 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	                enfermedades degenerativas)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FF0000"/>
                </a:solidFill>
              </a:rPr>
              <a:t>Que.- </a:t>
            </a:r>
            <a:r>
              <a:rPr lang="es-ES" altLang="es-ES" sz="1400" dirty="0">
                <a:solidFill>
                  <a:srgbClr val="000000"/>
                </a:solidFill>
              </a:rPr>
              <a:t>Ejercicio físico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        - Dieta-alimentos: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- como se obtiene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- como se recibe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- con que otras sustancias coincide: </a:t>
            </a:r>
            <a:r>
              <a:rPr lang="es-ES" altLang="es-ES" sz="1600" b="1" dirty="0">
                <a:solidFill>
                  <a:srgbClr val="FF0000"/>
                </a:solidFill>
              </a:rPr>
              <a:t>INTERACCIONES</a:t>
            </a:r>
            <a:r>
              <a:rPr lang="es-ES" altLang="es-ES" sz="1400" dirty="0">
                <a:solidFill>
                  <a:srgbClr val="FF0000"/>
                </a:solidFill>
              </a:rPr>
              <a:t> (medicamentos, envases, aditivos, 	  NFC, </a:t>
            </a:r>
            <a:r>
              <a:rPr lang="es-ES" altLang="es-ES" sz="1400" dirty="0" err="1">
                <a:solidFill>
                  <a:srgbClr val="FF0000"/>
                </a:solidFill>
              </a:rPr>
              <a:t>xenobióticos</a:t>
            </a:r>
            <a:r>
              <a:rPr lang="es-ES" altLang="es-ES" sz="1400" dirty="0">
                <a:solidFill>
                  <a:srgbClr val="FF0000"/>
                </a:solidFill>
              </a:rPr>
              <a:t>, contaminantes, plantas medicinales, café, tabaco y alcohol)</a:t>
            </a:r>
          </a:p>
          <a:p>
            <a:pPr>
              <a:spcBef>
                <a:spcPts val="0"/>
              </a:spcBef>
            </a:pPr>
            <a:r>
              <a:rPr lang="es-ES" altLang="es-ES" sz="1400" dirty="0">
                <a:solidFill>
                  <a:srgbClr val="000000"/>
                </a:solidFill>
              </a:rPr>
              <a:t>	</a:t>
            </a:r>
            <a:r>
              <a:rPr lang="es-ES" altLang="es-ES" sz="1400" dirty="0"/>
              <a:t>- como se procesa </a:t>
            </a:r>
          </a:p>
          <a:p>
            <a:pPr>
              <a:spcBef>
                <a:spcPts val="0"/>
              </a:spcBef>
            </a:pPr>
            <a:r>
              <a:rPr lang="es-ES" altLang="es-ES" sz="1400" dirty="0"/>
              <a:t>	- que hay en los alimentos además de nutrientes </a:t>
            </a:r>
            <a:r>
              <a:rPr lang="es-ES" altLang="es-ES" sz="1400" dirty="0">
                <a:solidFill>
                  <a:srgbClr val="FF0000"/>
                </a:solidFill>
              </a:rPr>
              <a:t>(</a:t>
            </a:r>
            <a:r>
              <a:rPr lang="es-ES" altLang="es-ES" sz="1400" dirty="0" err="1">
                <a:solidFill>
                  <a:srgbClr val="FF0000"/>
                </a:solidFill>
              </a:rPr>
              <a:t>antinutrientes</a:t>
            </a:r>
            <a:r>
              <a:rPr lang="es-ES" altLang="es-ES" sz="1400" dirty="0">
                <a:solidFill>
                  <a:srgbClr val="FF0000"/>
                </a:solidFill>
              </a:rPr>
              <a:t>, tóxicos, ingredientes </a:t>
            </a:r>
            <a:r>
              <a:rPr lang="es-ES" altLang="es-ES" sz="1400" dirty="0" err="1">
                <a:solidFill>
                  <a:srgbClr val="FF0000"/>
                </a:solidFill>
              </a:rPr>
              <a:t>bioactivos</a:t>
            </a:r>
            <a:r>
              <a:rPr lang="es-ES" altLang="es-ES" sz="1400" dirty="0">
                <a:solidFill>
                  <a:srgbClr val="FF0000"/>
                </a:solidFill>
              </a:rPr>
              <a:t>)</a:t>
            </a:r>
            <a:endParaRPr lang="es-ES" altLang="es-ES" sz="1400" dirty="0"/>
          </a:p>
        </p:txBody>
      </p:sp>
      <p:pic>
        <p:nvPicPr>
          <p:cNvPr id="5" name="Picture 6" descr="Resultado de imagen de tierra sin p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r="21482"/>
          <a:stretch/>
        </p:blipFill>
        <p:spPr bwMode="auto">
          <a:xfrm>
            <a:off x="7658495" y="2924945"/>
            <a:ext cx="1312334" cy="13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93" y="2924944"/>
            <a:ext cx="1784010" cy="13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niña ca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5742" y="980728"/>
            <a:ext cx="2664296" cy="18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0527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Factores que afectan a esta caja </a:t>
            </a:r>
          </a:p>
        </p:txBody>
      </p:sp>
    </p:spTree>
    <p:extLst>
      <p:ext uri="{BB962C8B-B14F-4D97-AF65-F5344CB8AC3E}">
        <p14:creationId xmlns:p14="http://schemas.microsoft.com/office/powerpoint/2010/main" val="3026041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26054" y="5609231"/>
            <a:ext cx="2133600" cy="273844"/>
          </a:xfrm>
        </p:spPr>
        <p:txBody>
          <a:bodyPr/>
          <a:lstStyle/>
          <a:p>
            <a:pPr>
              <a:defRPr/>
            </a:pPr>
            <a:fld id="{ACDEA23A-28E6-488B-8BF2-12B40F119C9E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Fases del procesado de alimentos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132313" y="2730065"/>
            <a:ext cx="5436096" cy="413651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1800" dirty="0"/>
              <a:t>Variedad genética </a:t>
            </a:r>
            <a:r>
              <a:rPr lang="es-ES_tradnl" sz="1800" dirty="0"/>
              <a:t>transgénico o no</a:t>
            </a:r>
          </a:p>
          <a:p>
            <a:pPr marL="342900" indent="-342900">
              <a:buFontTx/>
              <a:buChar char="-"/>
            </a:pPr>
            <a:r>
              <a:rPr lang="es-ES_tradnl" sz="1800" dirty="0"/>
              <a:t>Forma de cultivo hidropónico o con suelo </a:t>
            </a:r>
          </a:p>
          <a:p>
            <a:pPr marL="342900" indent="-342900">
              <a:buFontTx/>
              <a:buChar char="-"/>
            </a:pPr>
            <a:r>
              <a:rPr lang="es-ES_tradnl" sz="1800" dirty="0"/>
              <a:t>Con abonos orgánico o químico</a:t>
            </a:r>
          </a:p>
          <a:p>
            <a:pPr marL="342900" indent="-342900">
              <a:buFontTx/>
              <a:buChar char="-"/>
            </a:pPr>
            <a:r>
              <a:rPr lang="es-ES_tradnl" sz="1800" dirty="0"/>
              <a:t>Tratamiento industrial (tostado, horneado, caramelizado, frito, presión, aditivos</a:t>
            </a:r>
          </a:p>
          <a:p>
            <a:r>
              <a:rPr lang="es-ES_tradnl" sz="1800" dirty="0"/>
              <a:t> fermentación, curación, ahumados) génesis de </a:t>
            </a:r>
            <a:r>
              <a:rPr lang="es-ES_tradnl" sz="1800" dirty="0" err="1">
                <a:solidFill>
                  <a:srgbClr val="FF0000"/>
                </a:solidFill>
              </a:rPr>
              <a:t>melanoidinas</a:t>
            </a:r>
            <a:r>
              <a:rPr lang="es-ES_tradnl" sz="1800" dirty="0">
                <a:solidFill>
                  <a:srgbClr val="FF0000"/>
                </a:solidFill>
              </a:rPr>
              <a:t>, acrilamidas, </a:t>
            </a:r>
          </a:p>
          <a:p>
            <a:r>
              <a:rPr lang="es-ES_tradnl" sz="1800" dirty="0"/>
              <a:t>grasas </a:t>
            </a:r>
            <a:r>
              <a:rPr lang="es-ES_tradnl" sz="1800" dirty="0" err="1"/>
              <a:t>trans</a:t>
            </a:r>
            <a:r>
              <a:rPr lang="es-ES_tradnl" sz="1800" dirty="0">
                <a:solidFill>
                  <a:srgbClr val="FF0000"/>
                </a:solidFill>
              </a:rPr>
              <a:t>, aminas </a:t>
            </a:r>
            <a:r>
              <a:rPr lang="es-ES_tradnl" sz="1800" dirty="0" err="1">
                <a:solidFill>
                  <a:srgbClr val="FF0000"/>
                </a:solidFill>
              </a:rPr>
              <a:t>biógenas</a:t>
            </a:r>
            <a:r>
              <a:rPr lang="es-ES_tradnl" sz="1800" dirty="0"/>
              <a:t>, radicales libres)   </a:t>
            </a:r>
          </a:p>
          <a:p>
            <a:pPr marL="285750" indent="-285750">
              <a:buFontTx/>
              <a:buChar char="-"/>
            </a:pPr>
            <a:r>
              <a:rPr lang="es-ES_tradnl" sz="1800" dirty="0"/>
              <a:t>Tratamiento culinario (térmicos por vía seca, por vía húmeda y por vía oleosa, </a:t>
            </a:r>
          </a:p>
          <a:p>
            <a:r>
              <a:rPr lang="es-ES_tradnl" sz="1800" dirty="0"/>
              <a:t>microondas, refrigeración, congelación)</a:t>
            </a:r>
          </a:p>
          <a:p>
            <a:pPr marL="342900" indent="-342900">
              <a:buFontTx/>
              <a:buChar char="-"/>
            </a:pPr>
            <a:r>
              <a:rPr lang="es-ES_tradnl" sz="1800" dirty="0"/>
              <a:t>Con o sin </a:t>
            </a:r>
            <a:r>
              <a:rPr lang="es-ES_tradnl" sz="1800" dirty="0" err="1"/>
              <a:t>disruptores</a:t>
            </a:r>
            <a:r>
              <a:rPr lang="es-ES_tradnl" sz="1800" dirty="0"/>
              <a:t> endocrinos</a:t>
            </a:r>
          </a:p>
          <a:p>
            <a:pPr marL="342900" indent="-342900">
              <a:buFontTx/>
              <a:buChar char="-"/>
            </a:pPr>
            <a:endParaRPr lang="es-ES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xmlns="" id="{3B9A75E6-3DFB-44DB-B107-F7A74E38E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7" t="5040" r="19556" b="7477"/>
          <a:stretch/>
        </p:blipFill>
        <p:spPr>
          <a:xfrm>
            <a:off x="5536386" y="365298"/>
            <a:ext cx="3523268" cy="2421791"/>
          </a:xfrm>
          <a:prstGeom prst="rect">
            <a:avLst/>
          </a:prstGeom>
        </p:spPr>
      </p:pic>
      <p:pic>
        <p:nvPicPr>
          <p:cNvPr id="6" name="Imagen 3">
            <a:extLst>
              <a:ext uri="{FF2B5EF4-FFF2-40B4-BE49-F238E27FC236}">
                <a16:creationId xmlns:a16="http://schemas.microsoft.com/office/drawing/2014/main" xmlns="" id="{413214E7-BEC2-47AE-806B-2E6CFA0E4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33" r="19833"/>
          <a:stretch/>
        </p:blipFill>
        <p:spPr>
          <a:xfrm>
            <a:off x="5508105" y="2996952"/>
            <a:ext cx="3523268" cy="24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26054" y="5609231"/>
            <a:ext cx="2133600" cy="273844"/>
          </a:xfrm>
        </p:spPr>
        <p:txBody>
          <a:bodyPr/>
          <a:lstStyle/>
          <a:p>
            <a:pPr>
              <a:defRPr/>
            </a:pPr>
            <a:fld id="{91020B6F-5AC6-4FA6-BCDE-E8AA90C11032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22169" y="2992900"/>
            <a:ext cx="8172400" cy="3863964"/>
          </a:xfrm>
          <a:solidFill>
            <a:schemeClr val="bg1"/>
          </a:solidFill>
        </p:spPr>
        <p:txBody>
          <a:bodyPr/>
          <a:lstStyle/>
          <a:p>
            <a:r>
              <a:rPr lang="es-ES" dirty="0"/>
              <a:t>EFECTOS:  </a:t>
            </a:r>
          </a:p>
          <a:p>
            <a:r>
              <a:rPr lang="es-ES" dirty="0"/>
              <a:t>-  Alteran las salud reproductiva en la mujer (cáncer de mama,</a:t>
            </a:r>
          </a:p>
          <a:p>
            <a:r>
              <a:rPr lang="es-ES" dirty="0"/>
              <a:t>     Pubertad precoz, Infertilidad)</a:t>
            </a:r>
          </a:p>
          <a:p>
            <a:pPr marL="342900" indent="-342900">
              <a:buFontTx/>
              <a:buChar char="-"/>
            </a:pPr>
            <a:r>
              <a:rPr lang="es-ES" dirty="0"/>
              <a:t>Alteran la salud reproductiva en el hombre (pérdida de la capacidad seminal, cáncer de próstata, enfermedades congénitas del aparato reproductor)</a:t>
            </a:r>
          </a:p>
          <a:p>
            <a:pPr marL="342900" indent="-342900">
              <a:buFontTx/>
              <a:buChar char="-"/>
            </a:pPr>
            <a:r>
              <a:rPr lang="es-ES" dirty="0"/>
              <a:t>Trastornos metabólicos (diabetes y obesidad)</a:t>
            </a:r>
          </a:p>
          <a:p>
            <a:pPr marL="342900" indent="-342900">
              <a:buFontTx/>
              <a:buChar char="-"/>
            </a:pPr>
            <a:r>
              <a:rPr lang="es-ES" dirty="0"/>
              <a:t>Enfermedades neurológicas (Parkinson) y de comportamiento (hiperactividad, déficit de atención) </a:t>
            </a:r>
          </a:p>
          <a:p>
            <a:pPr marL="342900" indent="-342900">
              <a:buFontTx/>
              <a:buChar char="-"/>
            </a:pPr>
            <a:r>
              <a:rPr lang="es-ES" dirty="0"/>
              <a:t>Cáncer de tiroides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505" y="1124745"/>
            <a:ext cx="7632079" cy="699543"/>
          </a:xfrm>
        </p:spPr>
        <p:txBody>
          <a:bodyPr/>
          <a:lstStyle/>
          <a:p>
            <a:pPr algn="ctr"/>
            <a:r>
              <a:rPr lang="es-ES" sz="2800" dirty="0"/>
              <a:t>Disruptores endocrinos. </a:t>
            </a:r>
            <a:r>
              <a:rPr lang="es-ES" sz="1800" dirty="0"/>
              <a:t>Interrumpen procesos hormonales</a:t>
            </a:r>
            <a:r>
              <a:rPr lang="es-ES" sz="2400" dirty="0"/>
              <a:t/>
            </a:r>
            <a:br>
              <a:rPr lang="es-ES" sz="2400" dirty="0"/>
            </a:b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123728" y="203926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considera contaminación invisibles</a:t>
            </a:r>
          </a:p>
        </p:txBody>
      </p:sp>
    </p:spTree>
    <p:extLst>
      <p:ext uri="{BB962C8B-B14F-4D97-AF65-F5344CB8AC3E}">
        <p14:creationId xmlns:p14="http://schemas.microsoft.com/office/powerpoint/2010/main" val="272016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26054" y="5609231"/>
            <a:ext cx="2133600" cy="273844"/>
          </a:xfrm>
        </p:spPr>
        <p:txBody>
          <a:bodyPr/>
          <a:lstStyle/>
          <a:p>
            <a:pPr>
              <a:defRPr/>
            </a:pPr>
            <a:fld id="{B5B1F946-C4B9-4FE1-9B62-EC27E35F1D25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0"/>
          </p:nvPr>
        </p:nvSpPr>
        <p:spPr>
          <a:xfrm>
            <a:off x="0" y="3212976"/>
            <a:ext cx="4355976" cy="3645024"/>
          </a:xfrm>
          <a:solidFill>
            <a:schemeClr val="bg1"/>
          </a:solidFill>
        </p:spPr>
        <p:txBody>
          <a:bodyPr/>
          <a:lstStyle/>
          <a:p>
            <a:r>
              <a:rPr lang="es-ES" b="0" dirty="0"/>
              <a:t>TIPOS: 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Dioxinas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Furanos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PCB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Bisfenoles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Ftalatos, resinas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Policarbonatos, epoxi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Hormonas para acelerar el crecimiento del ganado</a:t>
            </a:r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505" y="1052737"/>
            <a:ext cx="7632079" cy="699543"/>
          </a:xfrm>
        </p:spPr>
        <p:txBody>
          <a:bodyPr/>
          <a:lstStyle/>
          <a:p>
            <a:r>
              <a:rPr lang="es-ES" sz="2800" dirty="0"/>
              <a:t>Disruptores endocrinos. </a:t>
            </a:r>
            <a:r>
              <a:rPr lang="es-ES" sz="1800" dirty="0"/>
              <a:t>Interrumpen procesos hormonales</a:t>
            </a:r>
            <a:r>
              <a:rPr lang="es-ES" sz="2400" dirty="0"/>
              <a:t/>
            </a:r>
            <a:br>
              <a:rPr lang="es-ES" sz="2400" dirty="0"/>
            </a:br>
            <a:endParaRPr lang="es-ES" sz="1800" dirty="0"/>
          </a:p>
        </p:txBody>
      </p:sp>
      <p:sp>
        <p:nvSpPr>
          <p:cNvPr id="6" name="3 Marcador de contenido"/>
          <p:cNvSpPr txBox="1">
            <a:spLocks/>
          </p:cNvSpPr>
          <p:nvPr/>
        </p:nvSpPr>
        <p:spPr>
          <a:xfrm>
            <a:off x="5017842" y="2780928"/>
            <a:ext cx="3816424" cy="33483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s-ES" sz="2000" b="1" kern="1200" baseline="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9E8D"/>
              </a:buClr>
              <a:buFont typeface="Wingdings" panose="05000000000000000000" pitchFamily="2" charset="2"/>
              <a:buChar char="§"/>
              <a:defRPr lang="es-ES" sz="20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2pPr>
            <a:lvl3pPr marL="979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9E8D"/>
              </a:buClr>
              <a:buFont typeface="Arial" charset="0"/>
              <a:buChar char="•"/>
              <a:defRPr lang="es-ES" sz="1900" kern="1200" dirty="0" smtClean="0">
                <a:solidFill>
                  <a:srgbClr val="000032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s-ES" b="0" dirty="0"/>
              <a:t>Tratamientos para humanos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Plaguicidas (DDT)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Metales pesados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Filtros UV (</a:t>
            </a:r>
            <a:r>
              <a:rPr lang="es-ES" b="0" dirty="0" err="1"/>
              <a:t>parabenos</a:t>
            </a:r>
            <a:r>
              <a:rPr lang="es-ES" b="0" dirty="0"/>
              <a:t>)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Conservantes de cosméticos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Bandejas de poliuretano  para alimentos y film de PVC para protegerlos</a:t>
            </a:r>
          </a:p>
          <a:p>
            <a:pPr marL="342900" indent="-342900">
              <a:buFontTx/>
              <a:buChar char="-"/>
            </a:pPr>
            <a:r>
              <a:rPr lang="es-ES" b="0" dirty="0"/>
              <a:t>Tickets de cajeros</a:t>
            </a:r>
          </a:p>
          <a:p>
            <a:endParaRPr lang="es-ES" b="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3447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CDEA23A-28E6-488B-8BF2-12B40F119C9E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64096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                   </a:t>
            </a:r>
            <a:r>
              <a:rPr lang="es-ES" sz="2200" b="1" dirty="0" smtClean="0"/>
              <a:t>Recomendaciones</a:t>
            </a:r>
            <a:endParaRPr lang="es-ES" sz="2200" b="1" dirty="0"/>
          </a:p>
          <a:p>
            <a:r>
              <a:rPr lang="es-ES" sz="2200" dirty="0" smtClean="0"/>
              <a:t>-  Conveniencia </a:t>
            </a:r>
            <a:r>
              <a:rPr lang="es-ES" sz="2200" dirty="0"/>
              <a:t>de acortar la cadena alimentaria</a:t>
            </a:r>
          </a:p>
          <a:p>
            <a:r>
              <a:rPr lang="es-ES" sz="2200" dirty="0"/>
              <a:t>-   Alimentos conocidos y probados por el método de ensayo y error</a:t>
            </a:r>
          </a:p>
          <a:p>
            <a:pPr marL="342900" indent="-342900">
              <a:buFontTx/>
              <a:buChar char="-"/>
            </a:pPr>
            <a:r>
              <a:rPr lang="es-ES" sz="2200" dirty="0" smtClean="0"/>
              <a:t>Disminuir la frecuencia de alimentos procesados</a:t>
            </a:r>
            <a:endParaRPr lang="es-ES" sz="2200" dirty="0"/>
          </a:p>
          <a:p>
            <a:pPr marL="342900" indent="-342900">
              <a:buFontTx/>
              <a:buChar char="-"/>
            </a:pPr>
            <a:r>
              <a:rPr lang="es-ES" sz="2200" dirty="0"/>
              <a:t>Mejor aprovechamiento de alimentos tradicionales frente a menor cantidad de alimentos de diseño</a:t>
            </a:r>
          </a:p>
          <a:p>
            <a:pPr marL="342900" indent="-342900">
              <a:buFontTx/>
              <a:buChar char="-"/>
            </a:pPr>
            <a:r>
              <a:rPr lang="es-ES" sz="2200" dirty="0" smtClean="0"/>
              <a:t>Riesgo </a:t>
            </a:r>
            <a:r>
              <a:rPr lang="es-ES" sz="2200" dirty="0"/>
              <a:t>de dietas heterodoxas, hiperproteicas y de otras autorrestrictivas como el veganismo (deficiencias de folatos de 12 y algunos ácidos grasos)</a:t>
            </a:r>
          </a:p>
          <a:p>
            <a:pPr marL="342900" indent="-342900">
              <a:buFontTx/>
              <a:buChar char="-"/>
            </a:pPr>
            <a:r>
              <a:rPr lang="es-ES" sz="2200" dirty="0"/>
              <a:t>En las etiquetas mayor observación de la composición de ingredientes frente a la información “nutricional” confusa, parcial e interesada </a:t>
            </a:r>
          </a:p>
          <a:p>
            <a:pPr marL="342900" indent="-342900">
              <a:buFontTx/>
              <a:buChar char="-"/>
            </a:pPr>
            <a:r>
              <a:rPr lang="es-ES" sz="2200" dirty="0"/>
              <a:t>Necesidad de incluir en los programas educativos alimentación/nutrición</a:t>
            </a:r>
          </a:p>
          <a:p>
            <a:pPr marL="342900" indent="-342900">
              <a:buFontTx/>
              <a:buChar char="-"/>
            </a:pPr>
            <a:r>
              <a:rPr lang="es-ES" sz="2200" dirty="0"/>
              <a:t>Considerar la posibilidad de interacciones con medicamentos, aditivos, plantas medicinales, contaminantes ambientales y envases</a:t>
            </a:r>
          </a:p>
          <a:p>
            <a:pPr marL="342900" indent="-342900">
              <a:buFontTx/>
              <a:buChar char="-"/>
            </a:pPr>
            <a:r>
              <a:rPr lang="es-ES" sz="2200" dirty="0"/>
              <a:t>Frente a los productos desconocidos usar el PRINCIPIO DE CAUTELA</a:t>
            </a:r>
          </a:p>
          <a:p>
            <a:pPr marL="342900" indent="-342900">
              <a:buFontTx/>
              <a:buChar char="-"/>
            </a:pPr>
            <a:r>
              <a:rPr lang="es-ES" sz="2200" dirty="0"/>
              <a:t>No olvidar los grupos más desfavorecidos: </a:t>
            </a:r>
            <a:r>
              <a:rPr lang="es-ES" sz="2200" dirty="0">
                <a:solidFill>
                  <a:srgbClr val="FF0000"/>
                </a:solidFill>
              </a:rPr>
              <a:t>Población Penitenciaria, Discapacitados, Inmigrantes, Ancianos y Grupos Susceptibles de Maltrato</a:t>
            </a:r>
          </a:p>
          <a:p>
            <a:pPr marL="342900" indent="-342900">
              <a:buFontTx/>
              <a:buChar char="-"/>
            </a:pPr>
            <a:endParaRPr lang="es-ES" sz="1800" dirty="0"/>
          </a:p>
          <a:p>
            <a:pPr marL="342900" indent="-342900">
              <a:buFontTx/>
              <a:buChar char="-"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884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619250" y="1772816"/>
            <a:ext cx="72009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altLang="es-ES" dirty="0"/>
              <a:t>Aminas </a:t>
            </a:r>
            <a:r>
              <a:rPr lang="es-ES_tradnl" altLang="es-ES" dirty="0" err="1"/>
              <a:t>Biógenas</a:t>
            </a:r>
            <a:endParaRPr lang="es-ES_tradnl" altLang="es-ES" dirty="0"/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Interrupción de la Cadena del Frio. Autodegradación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 err="1"/>
              <a:t>Micotoxinas</a:t>
            </a:r>
            <a:r>
              <a:rPr lang="es-ES_tradnl" altLang="es-ES" dirty="0"/>
              <a:t>. Ionización de alimentos</a:t>
            </a:r>
          </a:p>
          <a:p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Fenómenos de oxidación celular. Deterioro del ADN</a:t>
            </a:r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Venta de Alimentos no controlados  por la </a:t>
            </a:r>
            <a:r>
              <a:rPr lang="es-ES_tradnl" altLang="es-ES" dirty="0" err="1"/>
              <a:t>Union</a:t>
            </a:r>
            <a:r>
              <a:rPr lang="es-ES_tradnl" altLang="es-ES" dirty="0"/>
              <a:t> Europea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 Sustancias que migran de los envases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 Restos de Procesos Tecnológicos. </a:t>
            </a:r>
            <a:r>
              <a:rPr lang="es-ES_tradnl" altLang="es-ES" dirty="0" err="1"/>
              <a:t>Melanoidimas</a:t>
            </a:r>
            <a:r>
              <a:rPr lang="es-ES_tradnl" altLang="es-ES" dirty="0"/>
              <a:t>. </a:t>
            </a:r>
            <a:r>
              <a:rPr lang="es-ES_tradnl" altLang="es-ES" dirty="0" err="1"/>
              <a:t>Lisinalanina</a:t>
            </a:r>
            <a:endParaRPr lang="es-ES_tradnl" altLang="es-ES" dirty="0"/>
          </a:p>
          <a:p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Interacciones Alimentos-Medicamentos y </a:t>
            </a:r>
            <a:r>
              <a:rPr lang="es-ES_tradnl" altLang="es-ES" dirty="0" err="1"/>
              <a:t>Xenobióticos</a:t>
            </a:r>
            <a:r>
              <a:rPr lang="es-ES_tradnl" altLang="es-ES" dirty="0"/>
              <a:t>-Nutrientes</a:t>
            </a:r>
          </a:p>
          <a:p>
            <a:pPr>
              <a:buFont typeface="Wingdings" pitchFamily="2" charset="2"/>
              <a:buChar char="Ø"/>
            </a:pPr>
            <a:endParaRPr lang="es-ES_tradnl" altLang="es-ES" dirty="0"/>
          </a:p>
          <a:p>
            <a:pPr>
              <a:buFont typeface="Wingdings" pitchFamily="2" charset="2"/>
              <a:buChar char="Ø"/>
            </a:pPr>
            <a:r>
              <a:rPr lang="es-ES_tradnl" altLang="es-ES" dirty="0"/>
              <a:t>-Aditivos. Interacciones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71550" y="188640"/>
            <a:ext cx="7848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i="1" dirty="0">
                <a:solidFill>
                  <a:srgbClr val="003399"/>
                </a:solidFill>
              </a:rPr>
              <a:t>ADEMAS DE LOS ASPECTOS MICROBIOLOGICOS Y TOXICOS TRADICIONALES HAY QUE CONSIDERAR:</a:t>
            </a:r>
          </a:p>
        </p:txBody>
      </p:sp>
      <p:pic>
        <p:nvPicPr>
          <p:cNvPr id="15370" name="Picture 10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8754" r="19550" b="13036"/>
          <a:stretch>
            <a:fillRect/>
          </a:stretch>
        </p:blipFill>
        <p:spPr bwMode="auto">
          <a:xfrm>
            <a:off x="8075319" y="4401070"/>
            <a:ext cx="704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t="3862" r="28589" b="8565"/>
          <a:stretch>
            <a:fillRect/>
          </a:stretch>
        </p:blipFill>
        <p:spPr bwMode="auto">
          <a:xfrm>
            <a:off x="-18257" y="4647628"/>
            <a:ext cx="1637507" cy="221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0693" r="3969" b="14688"/>
          <a:stretch>
            <a:fillRect/>
          </a:stretch>
        </p:blipFill>
        <p:spPr bwMode="auto">
          <a:xfrm>
            <a:off x="6659563" y="2852738"/>
            <a:ext cx="7191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xmlns="" id="{CA4CC8B4-3FA7-4D08-A72C-E5E257914C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028" r="19090" b="21082"/>
          <a:stretch/>
        </p:blipFill>
        <p:spPr bwMode="auto">
          <a:xfrm>
            <a:off x="-18257" y="2091157"/>
            <a:ext cx="1791382" cy="13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695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r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158"/>
            <a:ext cx="7603727" cy="48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31913" y="260350"/>
            <a:ext cx="6191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s-ES" altLang="es-ES" sz="2000" i="1"/>
              <a:t>“La industria Alimentaria se esfuerza en Seguridad </a:t>
            </a:r>
          </a:p>
          <a:p>
            <a:pPr algn="just"/>
            <a:r>
              <a:rPr lang="es-ES" altLang="es-ES" sz="2000" i="1"/>
              <a:t>Alimentaria y en Factores OrganolÉpticos, pero tiene</a:t>
            </a:r>
          </a:p>
          <a:p>
            <a:pPr algn="just"/>
            <a:r>
              <a:rPr lang="es-ES" altLang="es-ES" sz="2000" i="1"/>
              <a:t> aún el reto de la BIODISPONIBILIDAD para mejorar </a:t>
            </a:r>
          </a:p>
          <a:p>
            <a:pPr algn="just"/>
            <a:r>
              <a:rPr lang="es-ES" altLang="es-ES" sz="2000" i="1"/>
              <a:t>la NUTRICION, no sólo la alimentación.”</a:t>
            </a:r>
          </a:p>
        </p:txBody>
      </p:sp>
    </p:spTree>
    <p:extLst>
      <p:ext uri="{BB962C8B-B14F-4D97-AF65-F5344CB8AC3E}">
        <p14:creationId xmlns:p14="http://schemas.microsoft.com/office/powerpoint/2010/main" val="990140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92275" y="404813"/>
            <a:ext cx="5616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es-ES" altLang="es-ES" b="1"/>
              <a:t>La población pone su salud en nuestras manos</a:t>
            </a:r>
          </a:p>
        </p:txBody>
      </p:sp>
      <p:pic>
        <p:nvPicPr>
          <p:cNvPr id="41987" name="Picture 3" descr="niños m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487"/>
            <a:ext cx="818197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71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47813" y="549275"/>
            <a:ext cx="6192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>
              <a:spcBef>
                <a:spcPct val="50000"/>
              </a:spcBef>
            </a:pPr>
            <a:r>
              <a:rPr lang="es-ES" altLang="es-ES" sz="2000" b="1" i="1"/>
              <a:t>Hay intereses para no aceptar algunos hallazgos</a:t>
            </a:r>
          </a:p>
          <a:p>
            <a:pPr algn="justLow">
              <a:spcBef>
                <a:spcPct val="50000"/>
              </a:spcBef>
            </a:pPr>
            <a:r>
              <a:rPr lang="es-ES" altLang="es-ES" sz="2000" b="1" i="1"/>
              <a:t> científicos constatados”</a:t>
            </a:r>
            <a:endParaRPr lang="es-ES" altLang="es-ES" sz="2000" b="1" i="1">
              <a:solidFill>
                <a:schemeClr val="accent2"/>
              </a:solidFill>
            </a:endParaRPr>
          </a:p>
        </p:txBody>
      </p:sp>
      <p:pic>
        <p:nvPicPr>
          <p:cNvPr id="43011" name="Picture 3" descr="per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6825"/>
            <a:ext cx="670401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2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16013" y="476250"/>
            <a:ext cx="7056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b="1" i="1" dirty="0">
                <a:solidFill>
                  <a:srgbClr val="003399"/>
                </a:solidFill>
              </a:rPr>
              <a:t>NUEVOS ARGUMENTOS EN SEGURIDAD ALIMENTARIA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63713" y="1628775"/>
            <a:ext cx="59055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 dirty="0"/>
              <a:t>ANTECEDENTES</a:t>
            </a:r>
          </a:p>
          <a:p>
            <a:pPr>
              <a:spcBef>
                <a:spcPct val="50000"/>
              </a:spcBef>
            </a:pPr>
            <a:endParaRPr lang="es-ES" altLang="es-ES" b="1" dirty="0"/>
          </a:p>
          <a:p>
            <a:r>
              <a:rPr lang="es-ES_tradnl" altLang="es-ES" dirty="0"/>
              <a:t>1. La Especie Humana encontró un Patrón Alimentario</a:t>
            </a:r>
          </a:p>
          <a:p>
            <a:endParaRPr lang="es-ES_tradnl" altLang="es-ES" dirty="0"/>
          </a:p>
          <a:p>
            <a:endParaRPr lang="es-ES_tradnl" altLang="es-ES" dirty="0"/>
          </a:p>
          <a:p>
            <a:endParaRPr lang="es-ES_tradnl" altLang="es-ES" dirty="0"/>
          </a:p>
          <a:p>
            <a:r>
              <a:rPr lang="es-ES_tradnl" altLang="es-ES" dirty="0"/>
              <a:t>2. Aprendió a Detoxificar</a:t>
            </a:r>
          </a:p>
          <a:p>
            <a:r>
              <a:rPr lang="es-ES_tradnl" altLang="es-ES" dirty="0"/>
              <a:t>	-Ebullido</a:t>
            </a:r>
          </a:p>
          <a:p>
            <a:r>
              <a:rPr lang="es-ES_tradnl" altLang="es-ES" dirty="0"/>
              <a:t>	.Rallado</a:t>
            </a:r>
          </a:p>
          <a:p>
            <a:r>
              <a:rPr lang="es-ES_tradnl" altLang="es-ES" dirty="0"/>
              <a:t>	-Exprimido</a:t>
            </a:r>
          </a:p>
          <a:p>
            <a:r>
              <a:rPr lang="es-ES_tradnl" altLang="es-ES" dirty="0"/>
              <a:t>	-Machacado</a:t>
            </a:r>
          </a:p>
          <a:p>
            <a:r>
              <a:rPr lang="es-ES_tradnl" altLang="es-ES" dirty="0"/>
              <a:t>	-Enterrado/.Fermentado</a:t>
            </a:r>
          </a:p>
          <a:p>
            <a:pPr>
              <a:spcBef>
                <a:spcPct val="50000"/>
              </a:spcBef>
            </a:pPr>
            <a:endParaRPr lang="es-ES" altLang="es-ES" dirty="0"/>
          </a:p>
        </p:txBody>
      </p:sp>
      <p:pic>
        <p:nvPicPr>
          <p:cNvPr id="2055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21056" b="8817"/>
          <a:stretch>
            <a:fillRect/>
          </a:stretch>
        </p:blipFill>
        <p:spPr bwMode="auto">
          <a:xfrm>
            <a:off x="0" y="5160631"/>
            <a:ext cx="1564787" cy="169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t="2544" r="17303" b="15433"/>
          <a:stretch>
            <a:fillRect/>
          </a:stretch>
        </p:blipFill>
        <p:spPr bwMode="auto">
          <a:xfrm>
            <a:off x="5580063" y="3933825"/>
            <a:ext cx="90646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35696" y="1844824"/>
            <a:ext cx="540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GRACIAS</a:t>
            </a:r>
          </a:p>
          <a:p>
            <a:pPr algn="ctr"/>
            <a:endParaRPr lang="es-ES" sz="2400" dirty="0" smtClean="0"/>
          </a:p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María Teresa García Jiménez</a:t>
            </a:r>
          </a:p>
          <a:p>
            <a:pPr algn="ctr"/>
            <a:endParaRPr lang="es-ES" sz="2400" dirty="0"/>
          </a:p>
          <a:p>
            <a:pPr algn="ctr"/>
            <a:r>
              <a:rPr lang="es-ES" sz="2800" dirty="0" smtClean="0"/>
              <a:t>       matega02@ucm.es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754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998730"/>
            <a:ext cx="5760640" cy="857250"/>
          </a:xfrm>
        </p:spPr>
        <p:txBody>
          <a:bodyPr>
            <a:normAutofit fontScale="90000"/>
          </a:bodyPr>
          <a:lstStyle/>
          <a:p>
            <a:r>
              <a:rPr lang="es-ES" dirty="0"/>
              <a:t>Cuestiones previas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1"/>
            <a:ext cx="7488832" cy="3312367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es-ES" sz="2000" dirty="0"/>
              <a:t>   _Alimentarse no es igual que Nutrirse. La paradoja actual es querer alimentarse y nutrir solo a enfermos, ancianos, niños y deportistas </a:t>
            </a:r>
          </a:p>
          <a:p>
            <a:pPr marL="0" indent="0" fontAlgn="t">
              <a:buNone/>
            </a:pPr>
            <a:r>
              <a:rPr lang="es-ES" sz="2000" dirty="0"/>
              <a:t>  _</a:t>
            </a:r>
            <a:r>
              <a:rPr lang="es-ES" sz="2000" i="1" dirty="0"/>
              <a:t>España está en Transición Nutricional y ello  determina  patologías en un gran porcentaje de la</a:t>
            </a:r>
            <a:r>
              <a:rPr lang="es-ES" sz="2000" dirty="0"/>
              <a:t> </a:t>
            </a:r>
            <a:r>
              <a:rPr lang="es-ES" sz="2000" i="1" dirty="0"/>
              <a:t>Población  </a:t>
            </a:r>
            <a:r>
              <a:rPr lang="es-ES" sz="2000" dirty="0"/>
              <a:t>  </a:t>
            </a:r>
          </a:p>
          <a:p>
            <a:pPr marL="0" indent="0" fontAlgn="t">
              <a:buNone/>
            </a:pPr>
            <a:endParaRPr lang="es-ES" sz="2000" dirty="0"/>
          </a:p>
          <a:p>
            <a:pPr marL="0" indent="0" fontAlgn="t">
              <a:buNone/>
            </a:pPr>
            <a:endParaRPr lang="es-ES" sz="2000" dirty="0"/>
          </a:p>
          <a:p>
            <a:pPr marL="0" indent="0" fontAlgn="t">
              <a:buNone/>
            </a:pPr>
            <a:endParaRPr lang="es-ES" sz="2000" dirty="0"/>
          </a:p>
          <a:p>
            <a:pPr marL="0" indent="0" fontAlgn="t">
              <a:buNone/>
            </a:pPr>
            <a:endParaRPr lang="es-ES" sz="2000" dirty="0"/>
          </a:p>
          <a:p>
            <a:pPr marL="0" indent="0" fontAlgn="t">
              <a:buNone/>
            </a:pPr>
            <a:r>
              <a:rPr lang="es-ES" sz="2000" dirty="0"/>
              <a:t>   _Inversión de la  Dieta  y sus consecuencias en la Salud Publica y en el Medio Ambiente </a:t>
            </a:r>
            <a:r>
              <a:rPr lang="es-ES" sz="2400" dirty="0"/>
              <a:t>     </a:t>
            </a:r>
          </a:p>
          <a:p>
            <a:pPr marL="0" indent="0" fontAlgn="t">
              <a:buNone/>
            </a:pPr>
            <a:r>
              <a:rPr lang="es-ES" sz="2400" dirty="0"/>
              <a:t> _Efecto en la </a:t>
            </a:r>
            <a:r>
              <a:rPr lang="es-ES" sz="2400" dirty="0" err="1"/>
              <a:t>Epigenética</a:t>
            </a:r>
            <a:r>
              <a:rPr lang="es-ES" sz="2400" dirty="0"/>
              <a:t>  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2" y="5570470"/>
            <a:ext cx="2376264" cy="13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5936" y="2852937"/>
            <a:ext cx="2917825" cy="138499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200" b="1" dirty="0">
                <a:solidFill>
                  <a:schemeClr val="accent2"/>
                </a:solidFill>
                <a:latin typeface="Arial" charset="0"/>
              </a:rPr>
              <a:t>Alteraciones anatómicas/</a:t>
            </a:r>
            <a:r>
              <a:rPr lang="es-ES" altLang="es-ES" sz="1200" b="1" dirty="0" err="1">
                <a:solidFill>
                  <a:schemeClr val="accent2"/>
                </a:solidFill>
                <a:latin typeface="Arial" charset="0"/>
              </a:rPr>
              <a:t>fisiologicas</a:t>
            </a:r>
            <a:endParaRPr lang="es-ES" altLang="es-ES" sz="1200" b="1" dirty="0">
              <a:solidFill>
                <a:schemeClr val="accent2"/>
              </a:solidFill>
              <a:latin typeface="Arial" charset="0"/>
            </a:endParaRPr>
          </a:p>
          <a:p>
            <a:pPr indent="-180000" eaLnBrk="1" hangingPunct="1">
              <a:spcBef>
                <a:spcPts val="0"/>
              </a:spcBef>
              <a:buFontTx/>
              <a:buAutoNum type="alphaLcParenR"/>
            </a:pPr>
            <a:r>
              <a:rPr lang="es-ES" altLang="es-ES" sz="1200" dirty="0">
                <a:solidFill>
                  <a:schemeClr val="accent2"/>
                </a:solidFill>
                <a:latin typeface="Arial" charset="0"/>
              </a:rPr>
              <a:t>Obesidad</a:t>
            </a:r>
          </a:p>
          <a:p>
            <a:pPr indent="-180000" eaLnBrk="1" hangingPunct="1">
              <a:spcBef>
                <a:spcPts val="0"/>
              </a:spcBef>
              <a:buFontTx/>
              <a:buAutoNum type="alphaLcParenR"/>
            </a:pPr>
            <a:r>
              <a:rPr lang="es-ES" altLang="es-ES" sz="1200" dirty="0">
                <a:solidFill>
                  <a:schemeClr val="accent2"/>
                </a:solidFill>
                <a:latin typeface="Arial" charset="0"/>
              </a:rPr>
              <a:t>Diabetes</a:t>
            </a:r>
          </a:p>
          <a:p>
            <a:pPr indent="-180000" eaLnBrk="1" hangingPunct="1">
              <a:spcBef>
                <a:spcPts val="0"/>
              </a:spcBef>
              <a:buFontTx/>
              <a:buAutoNum type="alphaLcParenR"/>
            </a:pPr>
            <a:r>
              <a:rPr lang="es-ES" altLang="es-ES" sz="1200" dirty="0">
                <a:solidFill>
                  <a:schemeClr val="accent2"/>
                </a:solidFill>
                <a:latin typeface="Arial" charset="0"/>
              </a:rPr>
              <a:t>Cardiovasculares</a:t>
            </a:r>
          </a:p>
          <a:p>
            <a:pPr indent="-180000" eaLnBrk="1" hangingPunct="1">
              <a:spcBef>
                <a:spcPts val="0"/>
              </a:spcBef>
              <a:buFontTx/>
              <a:buAutoNum type="alphaLcParenR"/>
            </a:pPr>
            <a:r>
              <a:rPr lang="es-ES" altLang="es-ES" sz="1200" dirty="0">
                <a:solidFill>
                  <a:schemeClr val="accent2"/>
                </a:solidFill>
                <a:latin typeface="Arial" charset="0"/>
              </a:rPr>
              <a:t>Digestivas,</a:t>
            </a:r>
            <a:endParaRPr lang="es-ES_tradnl" altLang="es-ES" sz="1200" dirty="0">
              <a:solidFill>
                <a:schemeClr val="accent2"/>
              </a:solidFill>
              <a:latin typeface="Arial" charset="0"/>
            </a:endParaRPr>
          </a:p>
          <a:p>
            <a:pPr indent="-180000" eaLnBrk="1" hangingPunct="1">
              <a:spcBef>
                <a:spcPts val="0"/>
              </a:spcBef>
              <a:buFontTx/>
              <a:buAutoNum type="alphaLcParenR"/>
            </a:pPr>
            <a:r>
              <a:rPr lang="es-ES_tradnl" altLang="es-ES" sz="1200" dirty="0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s-ES" altLang="es-ES" sz="1200" dirty="0" err="1">
                <a:solidFill>
                  <a:schemeClr val="accent2"/>
                </a:solidFill>
                <a:latin typeface="Arial" charset="0"/>
              </a:rPr>
              <a:t>ancer</a:t>
            </a:r>
            <a:endParaRPr lang="es-ES" altLang="es-ES" sz="1200" dirty="0">
              <a:solidFill>
                <a:schemeClr val="accent2"/>
              </a:solidFill>
              <a:latin typeface="Arial" charset="0"/>
            </a:endParaRPr>
          </a:p>
          <a:p>
            <a:pPr indent="-180000" eaLnBrk="1" hangingPunct="1">
              <a:spcBef>
                <a:spcPts val="0"/>
              </a:spcBef>
              <a:buFontTx/>
              <a:buAutoNum type="alphaLcParenR"/>
            </a:pPr>
            <a:r>
              <a:rPr lang="es-ES" altLang="es-ES" sz="1200" dirty="0" err="1">
                <a:solidFill>
                  <a:schemeClr val="accent2"/>
                </a:solidFill>
                <a:latin typeface="Arial" charset="0"/>
              </a:rPr>
              <a:t>Artropatias</a:t>
            </a:r>
            <a:r>
              <a:rPr lang="es-ES" altLang="es-ES" sz="1200" dirty="0">
                <a:solidFill>
                  <a:schemeClr val="accent2"/>
                </a:solidFill>
                <a:latin typeface="Arial" charset="0"/>
              </a:rPr>
              <a:t> y osteoporosis</a:t>
            </a:r>
          </a:p>
        </p:txBody>
      </p:sp>
    </p:spTree>
    <p:extLst>
      <p:ext uri="{BB962C8B-B14F-4D97-AF65-F5344CB8AC3E}">
        <p14:creationId xmlns:p14="http://schemas.microsoft.com/office/powerpoint/2010/main" val="312694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n 3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7137" r="7545" b="9789"/>
          <a:stretch>
            <a:fillRect/>
          </a:stretch>
        </p:blipFill>
        <p:spPr bwMode="auto">
          <a:xfrm>
            <a:off x="2360997" y="851847"/>
            <a:ext cx="3917950" cy="39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26" y="4843751"/>
            <a:ext cx="5586503" cy="20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482515"/>
            <a:ext cx="42484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Transición Nutricional</a:t>
            </a:r>
          </a:p>
        </p:txBody>
      </p:sp>
    </p:spTree>
    <p:extLst>
      <p:ext uri="{BB962C8B-B14F-4D97-AF65-F5344CB8AC3E}">
        <p14:creationId xmlns:p14="http://schemas.microsoft.com/office/powerpoint/2010/main" val="273528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F8B7-3972-4ABC-BD40-390C8DAA4CC6}" type="slidenum">
              <a:rPr lang="es-ES" altLang="es-ES" smtClean="0">
                <a:solidFill>
                  <a:srgbClr val="000000"/>
                </a:solidFill>
              </a:rPr>
              <a:pPr/>
              <a:t>6</a:t>
            </a:fld>
            <a:endParaRPr lang="es-ES" altLang="es-ES">
              <a:solidFill>
                <a:srgbClr val="000000"/>
              </a:solidFill>
            </a:endParaRPr>
          </a:p>
        </p:txBody>
      </p:sp>
      <p:pic>
        <p:nvPicPr>
          <p:cNvPr id="3074" name="Picture 2" descr="Resultado de imagen de tierra sin pan re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443353"/>
            <a:ext cx="4248472" cy="24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92080" y="213285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Tierra sin pan (Buñuel, 1933)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0527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Visita de Alfonso XIII y Gregorio Marañón a las Hurdes (1922)</a:t>
            </a:r>
          </a:p>
        </p:txBody>
      </p:sp>
      <p:pic>
        <p:nvPicPr>
          <p:cNvPr id="10" name="Picture 2" descr="Resultado de imagen de tierra sin pan re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21306"/>
            <a:ext cx="3816424" cy="277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6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14989" r="30549" b="9535"/>
          <a:stretch/>
        </p:blipFill>
        <p:spPr bwMode="auto">
          <a:xfrm>
            <a:off x="-1916" y="521296"/>
            <a:ext cx="843466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1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12061" r="8749" b="6250"/>
          <a:stretch>
            <a:fillRect/>
          </a:stretch>
        </p:blipFill>
        <p:spPr bwMode="auto">
          <a:xfrm>
            <a:off x="0" y="2689822"/>
            <a:ext cx="7521323" cy="416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546CAD6-CC0A-4DBE-AE3A-1516D55B0575}"/>
              </a:ext>
            </a:extLst>
          </p:cNvPr>
          <p:cNvSpPr txBox="1"/>
          <p:nvPr/>
        </p:nvSpPr>
        <p:spPr>
          <a:xfrm>
            <a:off x="2483768" y="112474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Gemelos univitelinos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63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10645" r="8435" b="6024"/>
          <a:stretch>
            <a:fillRect/>
          </a:stretch>
        </p:blipFill>
        <p:spPr bwMode="auto">
          <a:xfrm>
            <a:off x="26959" y="1772817"/>
            <a:ext cx="915333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30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643</Words>
  <Application>Microsoft Office PowerPoint</Application>
  <PresentationFormat>Presentación en pantalla (4:3)</PresentationFormat>
  <Paragraphs>162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Cuestiones previas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Fases del procesado de alimentos</vt:lpstr>
      <vt:lpstr>Disruptores endocrinos. Interrumpen procesos hormonales </vt:lpstr>
      <vt:lpstr>Disruptores endocrinos. Interrumpen procesos hormonales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Hernandez</dc:creator>
  <cp:lastModifiedBy>Victoria Hernandez</cp:lastModifiedBy>
  <cp:revision>2</cp:revision>
  <dcterms:created xsi:type="dcterms:W3CDTF">2022-12-04T12:44:31Z</dcterms:created>
  <dcterms:modified xsi:type="dcterms:W3CDTF">2022-12-04T13:03:28Z</dcterms:modified>
</cp:coreProperties>
</file>