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9" r:id="rId4"/>
    <p:sldId id="257" r:id="rId5"/>
    <p:sldId id="264" r:id="rId6"/>
    <p:sldId id="258" r:id="rId7"/>
    <p:sldId id="263" r:id="rId8"/>
    <p:sldId id="266" r:id="rId9"/>
    <p:sldId id="273" r:id="rId10"/>
    <p:sldId id="271" r:id="rId11"/>
    <p:sldId id="272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85486"/>
  </p:normalViewPr>
  <p:slideViewPr>
    <p:cSldViewPr snapToGrid="0" snapToObjects="1">
      <p:cViewPr varScale="1">
        <p:scale>
          <a:sx n="111" d="100"/>
          <a:sy n="111" d="100"/>
        </p:scale>
        <p:origin x="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6192-3DD9-9A4F-AAD2-E92DB7CD2AAC}" type="datetimeFigureOut">
              <a:rPr lang="es-ES" smtClean="0"/>
              <a:t>29/3/23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B8CD-5565-1C48-B55C-60F5F214BF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43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normativa es aplicable a las pensiones concedidas entre el1enero 2016 y el 3 de febrero de 2021</a:t>
            </a: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periodo en vigor del llamado “Complemento de Maternidad” </a:t>
            </a:r>
          </a:p>
          <a:p>
            <a:pPr lvl="2"/>
            <a:endParaRPr lang="es-E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B8CD-5565-1C48-B55C-60F5F214BFF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81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Este es el procedimiento para personal </a:t>
            </a:r>
            <a:r>
              <a:rPr lang="es-ES" dirty="0" err="1"/>
              <a:t>Esttutario</a:t>
            </a:r>
            <a:r>
              <a:rPr lang="es-ES" dirty="0"/>
              <a:t>. Si respuesta denegatoria: Demanda ante la </a:t>
            </a:r>
            <a:r>
              <a:rPr lang="es-ES" dirty="0" err="1"/>
              <a:t>jurisdicion</a:t>
            </a:r>
            <a:r>
              <a:rPr lang="es-ES" dirty="0"/>
              <a:t> social.</a:t>
            </a:r>
          </a:p>
          <a:p>
            <a:endParaRPr lang="es-ES" dirty="0"/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caso de Personal Funcionario. Solicitud a la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Dirección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General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Ordenación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Seguridad Social (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Subdirección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Clases Pasivas) </a:t>
            </a:r>
            <a:endParaRPr lang="es-ES" dirty="0">
              <a:effectLst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 denegatoria. Recurso potestativo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reposición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plazo de 1 mes ante esa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Dirección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bien directamente </a:t>
            </a:r>
            <a:endParaRPr lang="es-ES" dirty="0">
              <a:effectLst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 Contencioso Administrativo ante el Tribunal Superior de Justicia de Madrid, plazo de 2 meses desde la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notificación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dirty="0">
              <a:effectLst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B8CD-5565-1C48-B55C-60F5F214BFF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66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regula que este complemento se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mantendra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en tanto la brecha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género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pensiones 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jubilación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 superior al 5% y que </a:t>
            </a:r>
            <a:endParaRPr lang="es-ES" dirty="0">
              <a:effectLst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quienes estuvieran percibiendo ya el complemento por maternidad por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aportación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demográfica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mantendrán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percibo. </a:t>
            </a:r>
            <a:endParaRPr lang="es-ES" dirty="0">
              <a:effectLst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B8CD-5565-1C48-B55C-60F5F214BFF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23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B8CD-5565-1C48-B55C-60F5F214BFF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60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B8CD-5565-1C48-B55C-60F5F214BFF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4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2AF6E-2302-0544-96FB-13EC20658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92EDB6-9223-A145-AE3F-F4AA9BB75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6BFB0C-9081-1145-ADC0-128ABF9A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0B49D-8A3A-0946-9601-F192502F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6C2C9-635C-0443-A96A-347920E2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31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ECFCF-F143-434F-9DB8-EAAE201F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462C34-E436-4049-9835-ABFB84EA9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370D2D-4F47-ED48-95A0-132C3782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BCE75-D1D1-E04A-8A05-E58791FD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831C5B-1EEF-B74C-8518-77E3BD70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9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9F9F7E-59CA-0D4D-873D-C477E9AAF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02CA35-D185-B34A-9223-1DA73FE4E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B5B6AB-A21A-7245-B680-3E00663E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F60A0-8A5A-E645-9FC6-20BC9444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1F4385-BB31-7D4B-AA81-A8534320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6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29831-035F-D54B-85A5-F92307D5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907DDD-6BFC-D848-8161-96C793AFB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A8972B-F70F-7A45-937C-548C2E61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391C9-FFD1-9A43-B2EC-6D33755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79FF18-7D6B-5245-9D2D-0038249B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98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3CE3D-CCC3-5F4A-AF46-3051497D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7388B-277E-4043-8AC1-1D077B05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E7B00-41FD-EF42-BEEE-350F5CF6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94ED1-E3FB-D54E-B3E0-F9E06D75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7C3E66-E6B3-704B-AE86-8AE1F6A5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98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9EE3-C806-5549-91D4-43826C26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04556-AA46-174C-A835-76CA8EA62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176F4F-47F8-0E49-8D3F-C8625C21E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BEB2FE-E942-3343-BF8E-6CC7FF17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B139C1-ED73-B548-A17D-87D00998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1DF9A-7452-A742-A5C8-BBB7C4C1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64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2510B-6934-B245-B8B9-203CD869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E1B1A2-7C92-0A46-BABC-942B3B42D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6E7BAF-AA67-7D49-B4FA-45BD2957D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C8BFEF-F1DC-CC43-9DAC-480EDC990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D8855E-926E-4641-80B0-A5247D9D3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3EA160-E752-574C-83EA-7C5B10BA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4BEF4D-A2E9-6446-87A5-330EEC5D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D32271-D31E-8944-9FC7-480B2A8B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33109-408E-4A4F-95CF-D3911A6A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82862B-9183-5441-9BCA-30A0DC2F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2291FF-3792-E04A-974D-D61743DF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B9D8EB-007F-034A-B55E-31016A55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55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D356F1-1DD3-D345-841E-FE108D01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EBD883-3771-BD40-A176-9B131847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802686-F5D4-CE47-9823-AC86CDFF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4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452D1-2631-D947-9895-91177BD9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ACE45E-F3EF-CB4B-8C87-7731DF4D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991301-6D33-BD40-B133-A01D51EA4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AABAC6-AE41-CE41-BC99-65D86127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1DD48-ED4D-494D-A25E-9A21E20D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9A147-F3FB-654B-97AC-5C33E301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28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A8F3F-6EDA-3146-889E-A19029B7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1E29F3-AB20-A240-8507-2176F8A4C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3A7FF7-1900-674C-92B9-EC96C7BB5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FC9C9-A5B2-314D-ABD1-50E54ED5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18F1A8-3D20-4448-8B5E-A0F67FB4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640B43-0BC0-074D-9D14-4C953B59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20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408328-B99A-2546-8769-D6D0E844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E9263-7F40-B24D-A423-E6D1538D5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25B26E-8AC7-B94C-8C2C-997734E08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E15F-D753-CC43-902C-4BEB2262744E}" type="datetimeFigureOut">
              <a:rPr lang="es-ES" smtClean="0"/>
              <a:t>29/3/23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6F7C2E-993A-CF47-9695-D1DC87BB2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8B0A63-FF89-7748-9156-9F608CF4C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5EC4-8EA9-7244-9C6B-EC3C87F451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26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-social.es/" TargetMode="External"/><Relationship Id="rId2" Type="http://schemas.openxmlformats.org/officeDocument/2006/relationships/hyperlink" Target="http://sede.seg-social.gob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C216E-E09C-4A4B-8392-B637577CF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865734"/>
            <a:ext cx="9144000" cy="23876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/>
              <a:t>Complemento de Maternidad 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1193E6-2AD9-524A-935D-9B834E03D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253812"/>
            <a:ext cx="8304943" cy="203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b="1" dirty="0"/>
              <a:t>Emilia Hidalgo-Barquero del Rosal         </a:t>
            </a:r>
            <a:r>
              <a:rPr lang="es-ES" b="1" dirty="0" err="1"/>
              <a:t>Hector</a:t>
            </a:r>
            <a:r>
              <a:rPr lang="es-ES" b="1" dirty="0"/>
              <a:t> </a:t>
            </a:r>
            <a:r>
              <a:rPr lang="es-ES" b="1" dirty="0" err="1"/>
              <a:t>Galache</a:t>
            </a:r>
            <a:r>
              <a:rPr lang="es-ES" b="1" dirty="0"/>
              <a:t> Andújar</a:t>
            </a:r>
          </a:p>
          <a:p>
            <a:r>
              <a:rPr lang="es-ES" dirty="0"/>
              <a:t>Vocal médicos jubilados </a:t>
            </a:r>
            <a:r>
              <a:rPr lang="es-ES" dirty="0" err="1"/>
              <a:t>IcomBA</a:t>
            </a:r>
            <a:r>
              <a:rPr lang="es-ES" dirty="0"/>
              <a:t>             Asesor Jurídico </a:t>
            </a:r>
            <a:r>
              <a:rPr lang="es-ES" dirty="0" err="1"/>
              <a:t>IcomBA</a:t>
            </a:r>
            <a:endParaRPr lang="es-ES" dirty="0"/>
          </a:p>
          <a:p>
            <a:r>
              <a:rPr lang="es-ES" dirty="0"/>
              <a:t>            Marzo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3E73E6-71C4-3A45-B8B6-7E8292E1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8172" cy="17314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F678A74-10F0-CE4A-8C17-E563EF20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513" y="4110675"/>
            <a:ext cx="3519487" cy="26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F5BD11-E0F7-934A-9E65-B3D441C89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7" y="0"/>
            <a:ext cx="6096000" cy="4064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7D1743-302D-7E46-BFCE-B2F713F93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2181225"/>
            <a:ext cx="5391150" cy="53911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95A86A3-4125-4848-A252-5E6A56379FE4}"/>
              </a:ext>
            </a:extLst>
          </p:cNvPr>
          <p:cNvSpPr/>
          <p:nvPr/>
        </p:nvSpPr>
        <p:spPr>
          <a:xfrm>
            <a:off x="671512" y="4153525"/>
            <a:ext cx="5243513" cy="1446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GRACIAS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21F6D4-0DFF-A943-9C50-9BD7A1C74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713" y="23133"/>
            <a:ext cx="2071687" cy="21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E5227B-147A-3749-B41F-01272D8EC44E}"/>
              </a:ext>
            </a:extLst>
          </p:cNvPr>
          <p:cNvSpPr txBox="1"/>
          <p:nvPr/>
        </p:nvSpPr>
        <p:spPr>
          <a:xfrm>
            <a:off x="352427" y="5929313"/>
            <a:ext cx="609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Emilia Hidalgo-Barquero del Rosal</a:t>
            </a:r>
          </a:p>
          <a:p>
            <a:pPr algn="ctr"/>
            <a:r>
              <a:rPr lang="es-ES" sz="2400" b="1" dirty="0" err="1">
                <a:latin typeface="Comic Sans MS" panose="030F0902030302020204" pitchFamily="66" charset="0"/>
              </a:rPr>
              <a:t>vpjubilados@colegiomedicobadajoz.org</a:t>
            </a:r>
            <a:endParaRPr lang="es-ES" sz="24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4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174A-555B-3149-8740-9BE9F1B4A5F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Complemento de Maternidad </a:t>
            </a:r>
            <a:br>
              <a:rPr lang="es-ES" dirty="0"/>
            </a:br>
            <a:r>
              <a:rPr lang="es-ES" b="1" dirty="0"/>
              <a:t>Procedimiento de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Solicitud</a:t>
            </a:r>
            <a:r>
              <a:rPr lang="es-ES" b="1" dirty="0"/>
              <a:t>. Documentación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FA6D2-5A10-E641-95D5-08B66966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83" y="2163762"/>
            <a:ext cx="11769633" cy="4486275"/>
          </a:xfrm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endParaRPr lang="es-ES" sz="3600" dirty="0"/>
          </a:p>
          <a:p>
            <a:r>
              <a:rPr lang="es-ES" sz="3900" dirty="0"/>
              <a:t>A través de la Sede Electrónica de la Seguridad Social (</a:t>
            </a:r>
            <a:r>
              <a:rPr lang="es-ES" sz="3900" i="1" dirty="0">
                <a:hlinkClick r:id="rId2"/>
              </a:rPr>
              <a:t>http://sede.seg-social.gob.es</a:t>
            </a:r>
            <a:r>
              <a:rPr lang="es-ES" sz="3900" dirty="0"/>
              <a:t>)</a:t>
            </a:r>
          </a:p>
          <a:p>
            <a:endParaRPr lang="es-ES" sz="3900" dirty="0"/>
          </a:p>
          <a:p>
            <a:r>
              <a:rPr lang="es-ES" sz="3900" dirty="0"/>
              <a:t>Por correo ordinario</a:t>
            </a:r>
          </a:p>
          <a:p>
            <a:pPr marL="0" indent="0">
              <a:buNone/>
            </a:pPr>
            <a:endParaRPr lang="es-ES" sz="3900" dirty="0"/>
          </a:p>
          <a:p>
            <a:r>
              <a:rPr lang="es-ES" sz="3900" dirty="0"/>
              <a:t>Centro de Atención e Información de la Seguridad Social (CAISS) solicitando </a:t>
            </a:r>
            <a:r>
              <a:rPr lang="es-ES" sz="3900" b="1" dirty="0"/>
              <a:t>cita previa </a:t>
            </a:r>
            <a:r>
              <a:rPr lang="es-ES" sz="3900" dirty="0"/>
              <a:t>en los teléfonos 901 10 65 70 / 91 541 25 30 o en </a:t>
            </a:r>
            <a:r>
              <a:rPr lang="es-ES" sz="3900" i="1" dirty="0">
                <a:hlinkClick r:id="rId3"/>
              </a:rPr>
              <a:t>www.seg-social.es</a:t>
            </a:r>
            <a:r>
              <a:rPr lang="es-ES" sz="3900" dirty="0">
                <a:hlinkClick r:id="rId3"/>
              </a:rPr>
              <a:t>.</a:t>
            </a:r>
            <a:endParaRPr lang="es-ES" sz="3900" dirty="0"/>
          </a:p>
          <a:p>
            <a:pPr marL="0" indent="0">
              <a:buNone/>
            </a:pPr>
            <a:br>
              <a:rPr lang="es-ES" sz="3900" dirty="0"/>
            </a:br>
            <a:endParaRPr lang="es-E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75ACDD-EA4E-EB4C-886B-006244EE0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78"/>
            <a:ext cx="1358538" cy="9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BE386-2B39-5D4D-A2CF-A3EDC269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3636"/>
            <a:ext cx="10515600" cy="4351338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endParaRPr lang="es-ES" dirty="0"/>
          </a:p>
          <a:p>
            <a:pPr algn="just"/>
            <a:r>
              <a:rPr lang="es-ES" sz="3000" dirty="0"/>
              <a:t>CONCEPTO</a:t>
            </a:r>
            <a:r>
              <a:rPr lang="es-ES" dirty="0"/>
              <a:t>: Prestación mensual que se suma a la </a:t>
            </a:r>
            <a:r>
              <a:rPr lang="es-ES" dirty="0" err="1"/>
              <a:t>pensión</a:t>
            </a:r>
            <a:r>
              <a:rPr lang="es-ES" dirty="0"/>
              <a:t> de jubilación, dirigida a la reducción de la brecha de género para reparar el perjuicio que han sufrido a lo largo de su carrera profesional las mujeres por asumir el papel principal en el cuidado de los hijos. </a:t>
            </a:r>
            <a:endParaRPr lang="es-ES" dirty="0">
              <a:effectLst/>
            </a:endParaRPr>
          </a:p>
          <a:p>
            <a:pPr algn="just"/>
            <a:endParaRPr lang="es-ES" dirty="0"/>
          </a:p>
          <a:p>
            <a:pPr algn="just"/>
            <a:r>
              <a:rPr lang="es-ES" sz="3200" dirty="0"/>
              <a:t>LEGISLACIÓN</a:t>
            </a:r>
            <a:r>
              <a:rPr lang="es-ES" dirty="0"/>
              <a:t>: En su redacción original (</a:t>
            </a:r>
            <a:r>
              <a:rPr lang="es-ES" dirty="0" err="1"/>
              <a:t>Artc</a:t>
            </a:r>
            <a:r>
              <a:rPr lang="es-ES" dirty="0"/>
              <a:t>. 60 de la LGSS, Octubre 2015) con vigencia desde el </a:t>
            </a:r>
            <a:r>
              <a:rPr lang="es-ES" b="1" dirty="0">
                <a:solidFill>
                  <a:srgbClr val="FF0000"/>
                </a:solidFill>
              </a:rPr>
              <a:t>01/01/2016</a:t>
            </a:r>
            <a:r>
              <a:rPr lang="es-ES" dirty="0"/>
              <a:t> y hasta el </a:t>
            </a:r>
            <a:r>
              <a:rPr lang="es-ES" b="1" dirty="0">
                <a:solidFill>
                  <a:srgbClr val="FF0000"/>
                </a:solidFill>
              </a:rPr>
              <a:t>03/02/2021</a:t>
            </a:r>
            <a:r>
              <a:rPr lang="es-ES" dirty="0"/>
              <a:t>, el </a:t>
            </a:r>
            <a:r>
              <a:rPr lang="es-ES" dirty="0" err="1"/>
              <a:t>artículo</a:t>
            </a:r>
            <a:r>
              <a:rPr lang="es-ES" dirty="0"/>
              <a:t> 60 de la Ley General de Seguridad Social (LGSS) reconocida un complemento por maternidad en las pensiones contributivas de la Seguridad Social con </a:t>
            </a:r>
            <a:r>
              <a:rPr lang="es-ES" b="1" dirty="0" err="1">
                <a:solidFill>
                  <a:schemeClr val="accent1"/>
                </a:solidFill>
              </a:rPr>
              <a:t>carácter</a:t>
            </a:r>
            <a:r>
              <a:rPr lang="es-ES" b="1" dirty="0">
                <a:solidFill>
                  <a:schemeClr val="accent1"/>
                </a:solidFill>
              </a:rPr>
              <a:t> exclusivo a las mujeres</a:t>
            </a:r>
            <a:r>
              <a:rPr lang="es-ES" dirty="0"/>
              <a:t> que fueran madres de dos o </a:t>
            </a:r>
            <a:r>
              <a:rPr lang="es-ES" dirty="0" err="1"/>
              <a:t>más</a:t>
            </a:r>
            <a:r>
              <a:rPr lang="es-ES" dirty="0"/>
              <a:t> hijos. </a:t>
            </a:r>
            <a:endParaRPr lang="es-ES" dirty="0">
              <a:effectLst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8FE5034-1150-4F40-A021-419C5B057707}"/>
              </a:ext>
            </a:extLst>
          </p:cNvPr>
          <p:cNvSpPr txBox="1">
            <a:spLocks/>
          </p:cNvSpPr>
          <p:nvPr/>
        </p:nvSpPr>
        <p:spPr>
          <a:xfrm>
            <a:off x="838200" y="504462"/>
            <a:ext cx="105156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accent1"/>
                </a:solidFill>
              </a:rPr>
              <a:t>Complemento de Maternidad </a:t>
            </a:r>
            <a:br>
              <a:rPr lang="es-ES" dirty="0"/>
            </a:br>
            <a:r>
              <a:rPr lang="es-ES" dirty="0"/>
              <a:t>Concepto y Legislación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182A42-4EA5-6D47-85E6-7A0AC03D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778"/>
            <a:ext cx="2472751" cy="17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BE386-2B39-5D4D-A2CF-A3EDC269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3636"/>
            <a:ext cx="10515600" cy="4442914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Tribunal de Justicia de la Unión Europea (TJUE) en su Sentencia de 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12/12/2019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declaró que la norma constituía una </a:t>
            </a:r>
            <a:r>
              <a:rPr lang="es-E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discriminación directa por razón de sexo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reconocer el complemento solo a las mujeres y no a los hombres en la misma situación por lo que </a:t>
            </a:r>
            <a:r>
              <a:rPr lang="es-E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reconoce el derecho de los hombres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cobro de dicho complemento.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Tribunal Supremo (TS) reconoce, en sentencia del 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17/02/2022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derecho del hombre con efecto RETROACTIVO desde el momento que accedió a su pensión, (siempre posterior a 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01/01/2016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hasta el 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03/02/2021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8FE5034-1150-4F40-A021-419C5B057707}"/>
              </a:ext>
            </a:extLst>
          </p:cNvPr>
          <p:cNvSpPr txBox="1">
            <a:spLocks/>
          </p:cNvSpPr>
          <p:nvPr/>
        </p:nvSpPr>
        <p:spPr>
          <a:xfrm>
            <a:off x="838200" y="543651"/>
            <a:ext cx="10515600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accent1"/>
                </a:solidFill>
              </a:rPr>
              <a:t>Complemento de Maternidad </a:t>
            </a:r>
            <a:br>
              <a:rPr lang="es-ES" dirty="0"/>
            </a:br>
            <a:r>
              <a:rPr lang="es-ES" dirty="0"/>
              <a:t>Evolución</a:t>
            </a:r>
            <a:endParaRPr lang="es-ES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E4E83D-D3E2-1F44-B6E4-87ABEF9B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778"/>
            <a:ext cx="182989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174A-555B-3149-8740-9BE9F1B4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719"/>
            <a:ext cx="10515600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Complemento de Maternidad </a:t>
            </a:r>
            <a:br>
              <a:rPr lang="es-ES" dirty="0"/>
            </a:br>
            <a:r>
              <a:rPr lang="es-ES" b="1" dirty="0"/>
              <a:t>REQUISITOS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FA6D2-5A10-E641-95D5-08B66966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83" y="1866223"/>
            <a:ext cx="11769633" cy="4663166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s-ES" dirty="0"/>
              <a:t>Podrán reclamar el Complemento de Maternidad  </a:t>
            </a:r>
            <a:r>
              <a:rPr lang="es-ES" b="1" dirty="0">
                <a:solidFill>
                  <a:schemeClr val="accent1"/>
                </a:solidFill>
              </a:rPr>
              <a:t>CON EFECTO RETROACTIVO</a:t>
            </a:r>
            <a:r>
              <a:rPr lang="es-ES" dirty="0"/>
              <a:t> todo HOMBRE que:</a:t>
            </a:r>
          </a:p>
          <a:p>
            <a:pPr lvl="2"/>
            <a:r>
              <a:rPr lang="es-ES" sz="2800" dirty="0"/>
              <a:t>Es padre de </a:t>
            </a:r>
            <a:r>
              <a:rPr lang="es-ES" sz="2800" b="1" dirty="0">
                <a:solidFill>
                  <a:schemeClr val="accent1"/>
                </a:solidFill>
              </a:rPr>
              <a:t>dos o mas hijos</a:t>
            </a:r>
          </a:p>
          <a:p>
            <a:pPr lvl="2"/>
            <a:r>
              <a:rPr lang="es-ES" sz="2800" dirty="0"/>
              <a:t>Tiene reconocida entre el </a:t>
            </a:r>
            <a:r>
              <a:rPr lang="es-ES" sz="2800" b="1" dirty="0">
                <a:solidFill>
                  <a:schemeClr val="accent1"/>
                </a:solidFill>
              </a:rPr>
              <a:t>1 de Enero de 2016 y 3 de Febrero de 2021</a:t>
            </a:r>
            <a:r>
              <a:rPr lang="es-ES" sz="2800" b="1" dirty="0"/>
              <a:t> </a:t>
            </a:r>
            <a:r>
              <a:rPr lang="es-ES" sz="2800" dirty="0"/>
              <a:t>una pensión contributiva de la SS de alguno de estos tipos:</a:t>
            </a:r>
          </a:p>
          <a:p>
            <a:pPr lvl="4"/>
            <a:r>
              <a:rPr lang="es-ES" sz="2600" b="1" dirty="0">
                <a:solidFill>
                  <a:schemeClr val="accent1"/>
                </a:solidFill>
              </a:rPr>
              <a:t>Jubilación Ordinaria</a:t>
            </a:r>
          </a:p>
          <a:p>
            <a:pPr lvl="4"/>
            <a:r>
              <a:rPr lang="es-ES" sz="2600" dirty="0"/>
              <a:t>Jubilación forzosa (por causa no imputable al trabajador) anticipada</a:t>
            </a:r>
          </a:p>
          <a:p>
            <a:pPr lvl="4"/>
            <a:r>
              <a:rPr lang="es-ES" sz="2600" dirty="0"/>
              <a:t>Jubilación de Viudedad o de Incapacidad permanente</a:t>
            </a:r>
          </a:p>
          <a:p>
            <a:pPr lvl="2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incremento de la pensión será de 5% (2 hijos); 10% (3 hijos), 15 % (4 o más hijos).</a:t>
            </a:r>
            <a:endParaRPr lang="es-ES" sz="2800" dirty="0"/>
          </a:p>
          <a:p>
            <a:pPr lvl="2"/>
            <a:endParaRPr lang="es-ES" sz="2800" b="1" dirty="0">
              <a:solidFill>
                <a:schemeClr val="accent1"/>
              </a:solidFill>
            </a:endParaRPr>
          </a:p>
          <a:p>
            <a:endParaRPr lang="es-ES" dirty="0"/>
          </a:p>
          <a:p>
            <a:pPr lvl="1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136251-0D3F-B54D-A42B-006A0BC8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778"/>
            <a:ext cx="182989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2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174A-555B-3149-8740-9BE9F1B4A5F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solidFill>
                  <a:schemeClr val="accent1"/>
                </a:solidFill>
              </a:rPr>
            </a:br>
            <a:r>
              <a:rPr lang="es-ES" sz="4900" b="1" dirty="0">
                <a:solidFill>
                  <a:schemeClr val="accent1"/>
                </a:solidFill>
              </a:rPr>
              <a:t>Complemento de Maternidad </a:t>
            </a:r>
            <a:br>
              <a:rPr lang="es-ES" dirty="0"/>
            </a:b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FA6D2-5A10-E641-95D5-08B66966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006600"/>
            <a:ext cx="11769633" cy="4486275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endParaRPr lang="es-ES" sz="3600" dirty="0"/>
          </a:p>
          <a:p>
            <a:pPr marL="457200" lvl="1" indent="0" algn="just">
              <a:buNone/>
            </a:pP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pueden reclamar aquellas personas con pensiones reconocidas </a:t>
            </a:r>
            <a:r>
              <a:rPr lang="es-E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01/01/2016 </a:t>
            </a:r>
            <a:r>
              <a:rPr lang="es-E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desde 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04/02/2021, fecha en la que ha entrado en vigor el </a:t>
            </a:r>
            <a:r>
              <a:rPr lang="es-E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Complemento para la reducción de la brecha de genero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sustituye al de maternidad o por aportación demográfica, </a:t>
            </a:r>
          </a:p>
          <a:p>
            <a:pPr lvl="1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75ACDD-EA4E-EB4C-886B-006244EE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78"/>
            <a:ext cx="1358538" cy="9841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6DBE962-EF07-4B42-BCBA-4331EFA718F4}"/>
              </a:ext>
            </a:extLst>
          </p:cNvPr>
          <p:cNvSpPr/>
          <p:nvPr/>
        </p:nvSpPr>
        <p:spPr>
          <a:xfrm>
            <a:off x="8091533" y="6944797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Re: Complemento maternidad.</a:t>
            </a:r>
          </a:p>
        </p:txBody>
      </p:sp>
    </p:spTree>
    <p:extLst>
      <p:ext uri="{BB962C8B-B14F-4D97-AF65-F5344CB8AC3E}">
        <p14:creationId xmlns:p14="http://schemas.microsoft.com/office/powerpoint/2010/main" val="162314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174A-555B-3149-8740-9BE9F1B4A5F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Complemento de Maternidad </a:t>
            </a:r>
            <a:br>
              <a:rPr lang="es-ES" dirty="0"/>
            </a:br>
            <a:r>
              <a:rPr lang="es-ES" b="1" dirty="0"/>
              <a:t>Procedimiento de Solicitud. Documentación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FA6D2-5A10-E641-95D5-08B66966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006600"/>
            <a:ext cx="11769633" cy="4486275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endParaRPr lang="es-ES" sz="3600" dirty="0"/>
          </a:p>
          <a:p>
            <a:pPr marL="457200" lvl="1" indent="0" algn="just">
              <a:buNone/>
            </a:pPr>
            <a:r>
              <a:rPr lang="es-ES" sz="3600" dirty="0"/>
              <a:t>Documentación a presentar en el INSS:</a:t>
            </a:r>
          </a:p>
          <a:p>
            <a:pPr marL="457200" lvl="1" indent="0" algn="just">
              <a:buNone/>
            </a:pPr>
            <a:endParaRPr lang="es-ES" sz="3600" dirty="0"/>
          </a:p>
          <a:p>
            <a:pPr lvl="2" algn="just"/>
            <a:r>
              <a:rPr lang="es-ES" sz="3200" dirty="0"/>
              <a:t>Resolución de Reconocimiento de la Pensión</a:t>
            </a:r>
          </a:p>
          <a:p>
            <a:pPr lvl="2" algn="just"/>
            <a:r>
              <a:rPr lang="es-ES" sz="3200" dirty="0"/>
              <a:t>DNI </a:t>
            </a:r>
          </a:p>
          <a:p>
            <a:pPr lvl="2" algn="just"/>
            <a:r>
              <a:rPr lang="es-ES" sz="3200" dirty="0"/>
              <a:t>Libro de Familia </a:t>
            </a:r>
            <a:r>
              <a:rPr lang="es-ES" sz="3200" dirty="0" err="1"/>
              <a:t>ó</a:t>
            </a:r>
            <a:r>
              <a:rPr lang="es-ES" sz="3200" dirty="0"/>
              <a:t> Certificado de Nacimiento de los  hijos</a:t>
            </a:r>
          </a:p>
          <a:p>
            <a:pPr lvl="2" algn="just"/>
            <a:endParaRPr lang="es-ES" sz="3200" dirty="0"/>
          </a:p>
          <a:p>
            <a:pPr marL="457200" lvl="1" indent="0" algn="just">
              <a:buNone/>
            </a:pPr>
            <a:endParaRPr lang="es-ES" sz="3600" dirty="0"/>
          </a:p>
          <a:p>
            <a:pPr lvl="1"/>
            <a:endParaRPr lang="es-ES" sz="3600" dirty="0"/>
          </a:p>
          <a:p>
            <a:endParaRPr lang="es-ES" sz="3600" dirty="0"/>
          </a:p>
          <a:p>
            <a:pPr lvl="1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75ACDD-EA4E-EB4C-886B-006244EE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78"/>
            <a:ext cx="1358538" cy="9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2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7174A-555B-3149-8740-9BE9F1B4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38" y="360113"/>
            <a:ext cx="10515600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Complemento para la reducción de la brecha de Género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FA6D2-5A10-E641-95D5-08B66966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006600"/>
            <a:ext cx="11769633" cy="485140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Decreto-Ley de 2 de febrero de 2021 Sustituye al Complemento de Maternidad entrando en vigor el </a:t>
            </a:r>
            <a:r>
              <a:rPr lang="es-E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4/02/2021.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esta nueva normativa se reconoce el derecho desde el </a:t>
            </a:r>
            <a:r>
              <a:rPr lang="es-E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 hijo.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Solamente puede cobrarlo </a:t>
            </a:r>
            <a:r>
              <a:rPr lang="es-E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progenitor.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aportación económica por cada hijo, hasta un máximo de 4, lo establecen los Presupuestos Generales del Estado cada año (en 2023 se cobra 30,40 € mensual por cada hijo, máximo de 4). 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los hombres puedan tener derecho al mismo tendrán que demostrar ante la Seguridad Social que </a:t>
            </a:r>
            <a:r>
              <a:rPr lang="es-E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interrumpieron o vieron afectada su carrera profesional</a:t>
            </a:r>
            <a:r>
              <a:rPr lang="es-E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ocasión del nacimiento o adopción del/los hijos.</a:t>
            </a:r>
          </a:p>
          <a:p>
            <a:endParaRPr lang="es-E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75ACDD-EA4E-EB4C-886B-006244EE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78"/>
            <a:ext cx="1358538" cy="9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71FD24-8799-0E43-A5F0-E656CA8BA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2055812"/>
            <a:ext cx="3946525" cy="394652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0FD8656-2B09-904F-86C2-4CE788E3533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b="1" dirty="0">
                <a:solidFill>
                  <a:schemeClr val="accent1"/>
                </a:solidFill>
              </a:rPr>
            </a:br>
            <a:r>
              <a:rPr lang="es-ES" sz="5300" b="1" dirty="0">
                <a:solidFill>
                  <a:schemeClr val="accent1"/>
                </a:solidFill>
              </a:rPr>
              <a:t>Complemento de Maternidad </a:t>
            </a:r>
            <a:br>
              <a:rPr lang="es-ES" sz="5300" b="1" dirty="0"/>
            </a:br>
            <a:endParaRPr lang="es-ES" sz="53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28D3EF-1FA2-C34D-9E9B-A30C63A04CA5}"/>
              </a:ext>
            </a:extLst>
          </p:cNvPr>
          <p:cNvSpPr txBox="1"/>
          <p:nvPr/>
        </p:nvSpPr>
        <p:spPr>
          <a:xfrm>
            <a:off x="3686175" y="2055812"/>
            <a:ext cx="74723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3600" dirty="0"/>
              <a:t>Formulario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3600" dirty="0"/>
              <a:t>Formas de presentar la Solicitud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3600" dirty="0"/>
              <a:t>Posibilidad de incremento de la pensión cuando se está cobrando el máximo legal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3600" dirty="0"/>
              <a:t>Posibilidad de cobrar atrasos retroactivamente</a:t>
            </a:r>
          </a:p>
        </p:txBody>
      </p:sp>
    </p:spTree>
    <p:extLst>
      <p:ext uri="{BB962C8B-B14F-4D97-AF65-F5344CB8AC3E}">
        <p14:creationId xmlns:p14="http://schemas.microsoft.com/office/powerpoint/2010/main" val="117917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71FD24-8799-0E43-A5F0-E656CA8BA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2055812"/>
            <a:ext cx="3946525" cy="394652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0FD8656-2B09-904F-86C2-4CE788E3533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b="1" dirty="0">
                <a:solidFill>
                  <a:schemeClr val="accent1"/>
                </a:solidFill>
              </a:rPr>
            </a:br>
            <a:r>
              <a:rPr lang="es-ES" sz="5300" b="1" dirty="0">
                <a:solidFill>
                  <a:schemeClr val="accent1"/>
                </a:solidFill>
              </a:rPr>
              <a:t>Complemento de Maternidad </a:t>
            </a:r>
            <a:br>
              <a:rPr lang="es-ES" sz="5300" b="1" dirty="0"/>
            </a:br>
            <a:endParaRPr lang="es-ES" sz="53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20B61A-6363-EA42-A595-4901E6A89DC0}"/>
              </a:ext>
            </a:extLst>
          </p:cNvPr>
          <p:cNvSpPr txBox="1"/>
          <p:nvPr/>
        </p:nvSpPr>
        <p:spPr>
          <a:xfrm>
            <a:off x="4014788" y="2055812"/>
            <a:ext cx="73390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4000" dirty="0"/>
              <a:t>Posibilidad de cobrar Complemento pasados 5 años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4000" dirty="0"/>
              <a:t>Posibilidad en caso de hijo único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" sz="4000" dirty="0"/>
              <a:t>Que ocurre cuando la administración no responde</a:t>
            </a:r>
          </a:p>
          <a:p>
            <a:pPr lvl="1"/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432845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845</Words>
  <Application>Microsoft Macintosh PowerPoint</Application>
  <PresentationFormat>Panorámica</PresentationFormat>
  <Paragraphs>76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Tema de Office</vt:lpstr>
      <vt:lpstr>Complemento de Maternidad  </vt:lpstr>
      <vt:lpstr>Presentación de PowerPoint</vt:lpstr>
      <vt:lpstr>Presentación de PowerPoint</vt:lpstr>
      <vt:lpstr>Complemento de Maternidad  REQUISITOS</vt:lpstr>
      <vt:lpstr> Complemento de Maternidad  </vt:lpstr>
      <vt:lpstr>Complemento de Maternidad  Procedimiento de Solicitud. Documentación</vt:lpstr>
      <vt:lpstr>Complemento para la reducción de la brecha de Género</vt:lpstr>
      <vt:lpstr>Presentación de PowerPoint</vt:lpstr>
      <vt:lpstr>Presentación de PowerPoint</vt:lpstr>
      <vt:lpstr>Presentación de PowerPoint</vt:lpstr>
      <vt:lpstr>Complemento de Maternidad  Procedimiento de Solicitud. Documentación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Complemento de Maternidad  (Ayuda de aportación demográfica)</dc:title>
  <dc:creator>Microsoft Office User</dc:creator>
  <cp:lastModifiedBy>Microsoft Office User</cp:lastModifiedBy>
  <cp:revision>11</cp:revision>
  <cp:lastPrinted>2023-03-01T09:35:52Z</cp:lastPrinted>
  <dcterms:created xsi:type="dcterms:W3CDTF">2023-03-01T09:12:06Z</dcterms:created>
  <dcterms:modified xsi:type="dcterms:W3CDTF">2023-03-29T12:36:10Z</dcterms:modified>
</cp:coreProperties>
</file>