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17" r:id="rId4"/>
    <p:sldId id="316" r:id="rId5"/>
    <p:sldId id="306" r:id="rId6"/>
    <p:sldId id="315" r:id="rId7"/>
    <p:sldId id="311" r:id="rId8"/>
    <p:sldId id="299" r:id="rId9"/>
    <p:sldId id="300" r:id="rId10"/>
    <p:sldId id="301" r:id="rId11"/>
    <p:sldId id="302" r:id="rId12"/>
    <p:sldId id="298" r:id="rId13"/>
    <p:sldId id="286" r:id="rId14"/>
    <p:sldId id="259" r:id="rId15"/>
    <p:sldId id="305" r:id="rId16"/>
    <p:sldId id="265" r:id="rId17"/>
    <p:sldId id="280" r:id="rId18"/>
    <p:sldId id="266" r:id="rId19"/>
    <p:sldId id="304" r:id="rId20"/>
    <p:sldId id="258" r:id="rId21"/>
    <p:sldId id="275" r:id="rId22"/>
    <p:sldId id="276" r:id="rId23"/>
    <p:sldId id="288" r:id="rId24"/>
    <p:sldId id="312" r:id="rId25"/>
    <p:sldId id="277" r:id="rId26"/>
    <p:sldId id="278" r:id="rId27"/>
    <p:sldId id="313" r:id="rId28"/>
    <p:sldId id="314" r:id="rId29"/>
    <p:sldId id="279" r:id="rId30"/>
    <p:sldId id="287" r:id="rId31"/>
    <p:sldId id="318" r:id="rId32"/>
    <p:sldId id="310" r:id="rId33"/>
    <p:sldId id="284" r:id="rId34"/>
    <p:sldId id="270" r:id="rId35"/>
    <p:sldId id="308"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E8"/>
    <a:srgbClr val="003217"/>
    <a:srgbClr val="004C24"/>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3" autoAdjust="0"/>
    <p:restoredTop sz="94662" autoAdjust="0"/>
  </p:normalViewPr>
  <p:slideViewPr>
    <p:cSldViewPr>
      <p:cViewPr varScale="1">
        <p:scale>
          <a:sx n="75" d="100"/>
          <a:sy n="75" d="100"/>
        </p:scale>
        <p:origin x="-123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90"/>
    </p:cViewPr>
  </p:sorterViewPr>
  <p:notesViewPr>
    <p:cSldViewPr>
      <p:cViewPr varScale="1">
        <p:scale>
          <a:sx n="53" d="100"/>
          <a:sy n="53"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C30D3-6628-48B7-A554-09099DF06AC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S"/>
        </a:p>
      </dgm:t>
    </dgm:pt>
    <dgm:pt modelId="{9AA3BCAF-D7F1-4D0A-BB5E-C8941A37A447}">
      <dgm:prSet phldrT="[Texto]" custT="1"/>
      <dgm:spPr/>
      <dgm:t>
        <a:bodyPr/>
        <a:lstStyle/>
        <a:p>
          <a:r>
            <a:rPr lang="es-ES" sz="1200" dirty="0" smtClean="0"/>
            <a:t>Pensiones del sistema de la Seguridad Social</a:t>
          </a:r>
        </a:p>
        <a:p>
          <a:r>
            <a:rPr lang="es-ES" sz="1200" dirty="0" smtClean="0"/>
            <a:t>CONCURRENCIA</a:t>
          </a:r>
        </a:p>
        <a:p>
          <a:r>
            <a:rPr lang="es-ES" sz="1200" dirty="0" smtClean="0"/>
            <a:t>CONTROL RPSP</a:t>
          </a:r>
        </a:p>
        <a:p>
          <a:r>
            <a:rPr lang="es-ES" sz="1200" dirty="0" smtClean="0"/>
            <a:t>TARJETA SOCIAL DIGITAL</a:t>
          </a:r>
          <a:endParaRPr lang="es-ES" sz="1200" dirty="0"/>
        </a:p>
      </dgm:t>
    </dgm:pt>
    <dgm:pt modelId="{5CC0DC72-0749-4D64-8CB9-CA1BC314E9E0}" type="parTrans" cxnId="{AFE7297F-7731-41F9-AB2E-827D3077DCF3}">
      <dgm:prSet/>
      <dgm:spPr/>
      <dgm:t>
        <a:bodyPr/>
        <a:lstStyle/>
        <a:p>
          <a:endParaRPr lang="es-ES" sz="1200">
            <a:solidFill>
              <a:srgbClr val="FFEDE8"/>
            </a:solidFill>
          </a:endParaRPr>
        </a:p>
      </dgm:t>
    </dgm:pt>
    <dgm:pt modelId="{DEF0B012-EFCD-4366-8873-6EA56B172EA1}" type="sibTrans" cxnId="{AFE7297F-7731-41F9-AB2E-827D3077DCF3}">
      <dgm:prSet/>
      <dgm:spPr/>
      <dgm:t>
        <a:bodyPr/>
        <a:lstStyle/>
        <a:p>
          <a:endParaRPr lang="es-ES" sz="1200">
            <a:solidFill>
              <a:srgbClr val="FFEDE8"/>
            </a:solidFill>
          </a:endParaRPr>
        </a:p>
      </dgm:t>
    </dgm:pt>
    <dgm:pt modelId="{508B70DA-EACD-48B2-AFB2-647EDA5A6BC4}">
      <dgm:prSet phldrT="[Texto]" custT="1"/>
      <dgm:spPr/>
      <dgm:t>
        <a:bodyPr/>
        <a:lstStyle/>
        <a:p>
          <a:r>
            <a:rPr lang="es-ES" sz="1200" dirty="0" smtClean="0"/>
            <a:t>Pensiones ajenas al sistema de la Seguridad Social</a:t>
          </a:r>
        </a:p>
        <a:p>
          <a:r>
            <a:rPr lang="es-ES" sz="1200" dirty="0" smtClean="0"/>
            <a:t>NO CONCURRENCIA SE TOMAN COMO RENTAS LÍMITE PM</a:t>
          </a:r>
          <a:endParaRPr lang="es-ES" sz="1200" dirty="0"/>
        </a:p>
      </dgm:t>
    </dgm:pt>
    <dgm:pt modelId="{D484A624-9E48-4DA5-B843-6F9C4C0668D2}" type="parTrans" cxnId="{0889820F-AED5-4DD4-9EB9-ADD7F18FEB82}">
      <dgm:prSet/>
      <dgm:spPr/>
      <dgm:t>
        <a:bodyPr/>
        <a:lstStyle/>
        <a:p>
          <a:endParaRPr lang="es-ES" sz="1200">
            <a:solidFill>
              <a:srgbClr val="FFEDE8"/>
            </a:solidFill>
          </a:endParaRPr>
        </a:p>
      </dgm:t>
    </dgm:pt>
    <dgm:pt modelId="{291C4F80-466C-43C9-8A1B-747BFEEE8648}" type="sibTrans" cxnId="{0889820F-AED5-4DD4-9EB9-ADD7F18FEB82}">
      <dgm:prSet/>
      <dgm:spPr/>
      <dgm:t>
        <a:bodyPr/>
        <a:lstStyle/>
        <a:p>
          <a:endParaRPr lang="es-ES" sz="1200">
            <a:solidFill>
              <a:srgbClr val="FFEDE8"/>
            </a:solidFill>
          </a:endParaRPr>
        </a:p>
      </dgm:t>
    </dgm:pt>
    <dgm:pt modelId="{8ED42F24-26D1-432C-ACC8-D518640F0194}">
      <dgm:prSet phldrT="[Texto]" custT="1"/>
      <dgm:spPr/>
      <dgm:t>
        <a:bodyPr/>
        <a:lstStyle/>
        <a:p>
          <a:r>
            <a:rPr lang="es-ES" sz="1200" dirty="0" smtClean="0"/>
            <a:t>Pensiones Mutualidades Alternativas al RETA</a:t>
          </a:r>
        </a:p>
        <a:p>
          <a:r>
            <a:rPr lang="es-ES" sz="1200" dirty="0" smtClean="0"/>
            <a:t>NO CONCURRENCIA</a:t>
          </a:r>
        </a:p>
        <a:p>
          <a:r>
            <a:rPr lang="es-ES" sz="1200" dirty="0" smtClean="0"/>
            <a:t>SE TOMAN COMO RENTAS LIMITE PM</a:t>
          </a:r>
        </a:p>
        <a:p>
          <a:r>
            <a:rPr lang="es-ES" sz="1200" dirty="0" smtClean="0"/>
            <a:t>Obligación comunicar TGSS</a:t>
          </a:r>
          <a:endParaRPr lang="es-ES" sz="1200" dirty="0"/>
        </a:p>
      </dgm:t>
    </dgm:pt>
    <dgm:pt modelId="{92558F7C-2A99-4E09-A4A3-78A25CBBD2E8}" type="parTrans" cxnId="{76C6D9B0-307E-416D-A213-45F7760473AE}">
      <dgm:prSet/>
      <dgm:spPr/>
      <dgm:t>
        <a:bodyPr/>
        <a:lstStyle/>
        <a:p>
          <a:endParaRPr lang="es-ES" sz="1200">
            <a:solidFill>
              <a:srgbClr val="FFEDE8"/>
            </a:solidFill>
          </a:endParaRPr>
        </a:p>
      </dgm:t>
    </dgm:pt>
    <dgm:pt modelId="{9D539245-D984-450D-B29A-DF2966E51E71}" type="sibTrans" cxnId="{76C6D9B0-307E-416D-A213-45F7760473AE}">
      <dgm:prSet/>
      <dgm:spPr/>
      <dgm:t>
        <a:bodyPr/>
        <a:lstStyle/>
        <a:p>
          <a:endParaRPr lang="es-ES" sz="1200">
            <a:solidFill>
              <a:srgbClr val="FFEDE8"/>
            </a:solidFill>
          </a:endParaRPr>
        </a:p>
      </dgm:t>
    </dgm:pt>
    <dgm:pt modelId="{A18F1D31-65E9-4BE2-BA6A-DD1CDDF5BAA9}">
      <dgm:prSet phldrT="[Texto]" custT="1"/>
      <dgm:spPr/>
      <dgm:t>
        <a:bodyPr/>
        <a:lstStyle/>
        <a:p>
          <a:r>
            <a:rPr lang="es-ES" sz="1200" dirty="0" smtClean="0"/>
            <a:t>Planes y Fondos de Pensiones complementarios</a:t>
          </a:r>
        </a:p>
        <a:p>
          <a:r>
            <a:rPr lang="es-ES" sz="1200" dirty="0" smtClean="0"/>
            <a:t>NO CONCURRENCIA</a:t>
          </a:r>
        </a:p>
        <a:p>
          <a:r>
            <a:rPr lang="es-ES" sz="1200" dirty="0" smtClean="0"/>
            <a:t>SE TOMAN COMO RENTAS LÍMITE PM</a:t>
          </a:r>
          <a:endParaRPr lang="es-ES" sz="1200" dirty="0"/>
        </a:p>
      </dgm:t>
    </dgm:pt>
    <dgm:pt modelId="{1E7F623A-91F6-4055-9636-875459357544}" type="parTrans" cxnId="{5C0137B2-E1A8-4066-87F4-F69CF43C58E6}">
      <dgm:prSet/>
      <dgm:spPr/>
      <dgm:t>
        <a:bodyPr/>
        <a:lstStyle/>
        <a:p>
          <a:endParaRPr lang="es-ES" sz="1200">
            <a:solidFill>
              <a:srgbClr val="FFEDE8"/>
            </a:solidFill>
          </a:endParaRPr>
        </a:p>
      </dgm:t>
    </dgm:pt>
    <dgm:pt modelId="{57B6A366-EDFC-4819-AB02-A9A525505923}" type="sibTrans" cxnId="{5C0137B2-E1A8-4066-87F4-F69CF43C58E6}">
      <dgm:prSet/>
      <dgm:spPr/>
      <dgm:t>
        <a:bodyPr/>
        <a:lstStyle/>
        <a:p>
          <a:endParaRPr lang="es-ES" sz="1200">
            <a:solidFill>
              <a:srgbClr val="FFEDE8"/>
            </a:solidFill>
          </a:endParaRPr>
        </a:p>
      </dgm:t>
    </dgm:pt>
    <dgm:pt modelId="{DDAAD02E-3808-499A-9D93-C35FC8AA8F12}">
      <dgm:prSet phldrT="[Texto]" custT="1"/>
      <dgm:spPr/>
      <dgm:t>
        <a:bodyPr/>
        <a:lstStyle/>
        <a:p>
          <a:r>
            <a:rPr lang="es-ES" sz="1200" dirty="0" smtClean="0"/>
            <a:t>Pensiones al amparo de las normas internacionales</a:t>
          </a:r>
        </a:p>
        <a:p>
          <a:r>
            <a:rPr lang="es-ES" sz="1200" dirty="0" smtClean="0"/>
            <a:t>Antes 2021 no concurrencia = RENTAS TRABAJO</a:t>
          </a:r>
        </a:p>
        <a:p>
          <a:r>
            <a:rPr lang="es-ES" sz="1200" dirty="0" smtClean="0"/>
            <a:t>A partir de 2021 = CONCURRENCIA</a:t>
          </a:r>
          <a:endParaRPr lang="es-ES" sz="1200" dirty="0"/>
        </a:p>
      </dgm:t>
    </dgm:pt>
    <dgm:pt modelId="{4337EFEB-3DDF-45DF-9D5E-5B39085DDAA2}" type="parTrans" cxnId="{C5E0EE0E-0282-4CD3-BF27-757CE43F00B2}">
      <dgm:prSet/>
      <dgm:spPr/>
      <dgm:t>
        <a:bodyPr/>
        <a:lstStyle/>
        <a:p>
          <a:endParaRPr lang="es-ES" sz="1200">
            <a:solidFill>
              <a:srgbClr val="FFEDE8"/>
            </a:solidFill>
          </a:endParaRPr>
        </a:p>
      </dgm:t>
    </dgm:pt>
    <dgm:pt modelId="{00130C7C-32FA-46A9-90E6-FF9190716B66}" type="sibTrans" cxnId="{C5E0EE0E-0282-4CD3-BF27-757CE43F00B2}">
      <dgm:prSet/>
      <dgm:spPr/>
      <dgm:t>
        <a:bodyPr/>
        <a:lstStyle/>
        <a:p>
          <a:endParaRPr lang="es-ES" sz="1200">
            <a:solidFill>
              <a:srgbClr val="FFEDE8"/>
            </a:solidFill>
          </a:endParaRPr>
        </a:p>
      </dgm:t>
    </dgm:pt>
    <dgm:pt modelId="{48216678-2FD1-49F3-8BBE-FC0793BA4BA5}" type="pres">
      <dgm:prSet presAssocID="{69AC30D3-6628-48B7-A554-09099DF06AC4}" presName="cycle" presStyleCnt="0">
        <dgm:presLayoutVars>
          <dgm:dir/>
          <dgm:resizeHandles val="exact"/>
        </dgm:presLayoutVars>
      </dgm:prSet>
      <dgm:spPr/>
      <dgm:t>
        <a:bodyPr/>
        <a:lstStyle/>
        <a:p>
          <a:endParaRPr lang="es-ES"/>
        </a:p>
      </dgm:t>
    </dgm:pt>
    <dgm:pt modelId="{67CCE524-E00B-4DE1-9E5A-A8E0A0875452}" type="pres">
      <dgm:prSet presAssocID="{9AA3BCAF-D7F1-4D0A-BB5E-C8941A37A447}" presName="node" presStyleLbl="node1" presStyleIdx="0" presStyleCnt="5" custScaleX="152359" custScaleY="127477" custRadScaleRad="90736" custRadScaleInc="-32906">
        <dgm:presLayoutVars>
          <dgm:bulletEnabled val="1"/>
        </dgm:presLayoutVars>
      </dgm:prSet>
      <dgm:spPr/>
      <dgm:t>
        <a:bodyPr/>
        <a:lstStyle/>
        <a:p>
          <a:endParaRPr lang="es-ES"/>
        </a:p>
      </dgm:t>
    </dgm:pt>
    <dgm:pt modelId="{CB0B3D28-8A47-4E55-A323-5653F4FB0476}" type="pres">
      <dgm:prSet presAssocID="{9AA3BCAF-D7F1-4D0A-BB5E-C8941A37A447}" presName="spNode" presStyleCnt="0"/>
      <dgm:spPr/>
    </dgm:pt>
    <dgm:pt modelId="{0F9C2239-F874-46CF-A197-98943715AA4E}" type="pres">
      <dgm:prSet presAssocID="{DEF0B012-EFCD-4366-8873-6EA56B172EA1}" presName="sibTrans" presStyleLbl="sibTrans1D1" presStyleIdx="0" presStyleCnt="5"/>
      <dgm:spPr/>
      <dgm:t>
        <a:bodyPr/>
        <a:lstStyle/>
        <a:p>
          <a:endParaRPr lang="es-ES"/>
        </a:p>
      </dgm:t>
    </dgm:pt>
    <dgm:pt modelId="{95B0D373-6250-4820-AE68-4E6DD061A493}" type="pres">
      <dgm:prSet presAssocID="{508B70DA-EACD-48B2-AFB2-647EDA5A6BC4}" presName="node" presStyleLbl="node1" presStyleIdx="1" presStyleCnt="5" custScaleX="137775" custScaleY="122189" custRadScaleRad="95480" custRadScaleInc="9427">
        <dgm:presLayoutVars>
          <dgm:bulletEnabled val="1"/>
        </dgm:presLayoutVars>
      </dgm:prSet>
      <dgm:spPr/>
      <dgm:t>
        <a:bodyPr/>
        <a:lstStyle/>
        <a:p>
          <a:endParaRPr lang="es-ES"/>
        </a:p>
      </dgm:t>
    </dgm:pt>
    <dgm:pt modelId="{486431A0-F195-4088-8FDE-422F31CB01F6}" type="pres">
      <dgm:prSet presAssocID="{508B70DA-EACD-48B2-AFB2-647EDA5A6BC4}" presName="spNode" presStyleCnt="0"/>
      <dgm:spPr/>
    </dgm:pt>
    <dgm:pt modelId="{89F82A3C-857A-436B-AEA5-2EA038402ED6}" type="pres">
      <dgm:prSet presAssocID="{291C4F80-466C-43C9-8A1B-747BFEEE8648}" presName="sibTrans" presStyleLbl="sibTrans1D1" presStyleIdx="1" presStyleCnt="5"/>
      <dgm:spPr/>
      <dgm:t>
        <a:bodyPr/>
        <a:lstStyle/>
        <a:p>
          <a:endParaRPr lang="es-ES"/>
        </a:p>
      </dgm:t>
    </dgm:pt>
    <dgm:pt modelId="{76DF261B-00D1-43AA-8BEB-428034FF5463}" type="pres">
      <dgm:prSet presAssocID="{8ED42F24-26D1-432C-ACC8-D518640F0194}" presName="node" presStyleLbl="node1" presStyleIdx="2" presStyleCnt="5" custScaleX="145430" custScaleY="134057" custRadScaleRad="97253" custRadScaleInc="-85424">
        <dgm:presLayoutVars>
          <dgm:bulletEnabled val="1"/>
        </dgm:presLayoutVars>
      </dgm:prSet>
      <dgm:spPr/>
      <dgm:t>
        <a:bodyPr/>
        <a:lstStyle/>
        <a:p>
          <a:endParaRPr lang="es-ES"/>
        </a:p>
      </dgm:t>
    </dgm:pt>
    <dgm:pt modelId="{A64C8AE6-219E-4B77-A30F-B5A4CDBFC3A7}" type="pres">
      <dgm:prSet presAssocID="{8ED42F24-26D1-432C-ACC8-D518640F0194}" presName="spNode" presStyleCnt="0"/>
      <dgm:spPr/>
    </dgm:pt>
    <dgm:pt modelId="{427D26EA-7594-4623-BFD2-E7FA18622FEB}" type="pres">
      <dgm:prSet presAssocID="{9D539245-D984-450D-B29A-DF2966E51E71}" presName="sibTrans" presStyleLbl="sibTrans1D1" presStyleIdx="2" presStyleCnt="5"/>
      <dgm:spPr/>
      <dgm:t>
        <a:bodyPr/>
        <a:lstStyle/>
        <a:p>
          <a:endParaRPr lang="es-ES"/>
        </a:p>
      </dgm:t>
    </dgm:pt>
    <dgm:pt modelId="{E66FF9DE-C9F1-468F-A5EC-ED7313D39DA4}" type="pres">
      <dgm:prSet presAssocID="{A18F1D31-65E9-4BE2-BA6A-DD1CDDF5BAA9}" presName="node" presStyleLbl="node1" presStyleIdx="3" presStyleCnt="5" custScaleX="132363" custScaleY="116597" custRadScaleRad="93387" custRadScaleInc="-1132">
        <dgm:presLayoutVars>
          <dgm:bulletEnabled val="1"/>
        </dgm:presLayoutVars>
      </dgm:prSet>
      <dgm:spPr/>
      <dgm:t>
        <a:bodyPr/>
        <a:lstStyle/>
        <a:p>
          <a:endParaRPr lang="es-ES"/>
        </a:p>
      </dgm:t>
    </dgm:pt>
    <dgm:pt modelId="{10B2BF83-AC3A-453E-937F-A551A626E0DD}" type="pres">
      <dgm:prSet presAssocID="{A18F1D31-65E9-4BE2-BA6A-DD1CDDF5BAA9}" presName="spNode" presStyleCnt="0"/>
      <dgm:spPr/>
    </dgm:pt>
    <dgm:pt modelId="{0BC48CFA-57E2-47FB-A247-6D6965355A7F}" type="pres">
      <dgm:prSet presAssocID="{57B6A366-EDFC-4819-AB02-A9A525505923}" presName="sibTrans" presStyleLbl="sibTrans1D1" presStyleIdx="3" presStyleCnt="5"/>
      <dgm:spPr/>
      <dgm:t>
        <a:bodyPr/>
        <a:lstStyle/>
        <a:p>
          <a:endParaRPr lang="es-ES"/>
        </a:p>
      </dgm:t>
    </dgm:pt>
    <dgm:pt modelId="{0994764B-208B-441F-AEF0-D51CF2C39742}" type="pres">
      <dgm:prSet presAssocID="{DDAAD02E-3808-499A-9D93-C35FC8AA8F12}" presName="node" presStyleLbl="node1" presStyleIdx="4" presStyleCnt="5" custScaleX="132234" custScaleY="158731" custRadScaleRad="92915" custRadScaleInc="-49564">
        <dgm:presLayoutVars>
          <dgm:bulletEnabled val="1"/>
        </dgm:presLayoutVars>
      </dgm:prSet>
      <dgm:spPr/>
      <dgm:t>
        <a:bodyPr/>
        <a:lstStyle/>
        <a:p>
          <a:endParaRPr lang="es-ES"/>
        </a:p>
      </dgm:t>
    </dgm:pt>
    <dgm:pt modelId="{CA15CD58-4C6B-45ED-AA2A-993AE2891F5C}" type="pres">
      <dgm:prSet presAssocID="{DDAAD02E-3808-499A-9D93-C35FC8AA8F12}" presName="spNode" presStyleCnt="0"/>
      <dgm:spPr/>
    </dgm:pt>
    <dgm:pt modelId="{7B56362D-630A-409C-8F0A-2667446AE3E9}" type="pres">
      <dgm:prSet presAssocID="{00130C7C-32FA-46A9-90E6-FF9190716B66}" presName="sibTrans" presStyleLbl="sibTrans1D1" presStyleIdx="4" presStyleCnt="5"/>
      <dgm:spPr/>
      <dgm:t>
        <a:bodyPr/>
        <a:lstStyle/>
        <a:p>
          <a:endParaRPr lang="es-ES"/>
        </a:p>
      </dgm:t>
    </dgm:pt>
  </dgm:ptLst>
  <dgm:cxnLst>
    <dgm:cxn modelId="{46147672-FBED-4714-8AB9-A6663FE1339C}" type="presOf" srcId="{8ED42F24-26D1-432C-ACC8-D518640F0194}" destId="{76DF261B-00D1-43AA-8BEB-428034FF5463}" srcOrd="0" destOrd="0" presId="urn:microsoft.com/office/officeart/2005/8/layout/cycle6"/>
    <dgm:cxn modelId="{708C1F36-9B6D-41B3-AE3A-452B3391A6D3}" type="presOf" srcId="{291C4F80-466C-43C9-8A1B-747BFEEE8648}" destId="{89F82A3C-857A-436B-AEA5-2EA038402ED6}" srcOrd="0" destOrd="0" presId="urn:microsoft.com/office/officeart/2005/8/layout/cycle6"/>
    <dgm:cxn modelId="{7FD5B797-7981-45DE-92BF-64C520FD55FC}" type="presOf" srcId="{69AC30D3-6628-48B7-A554-09099DF06AC4}" destId="{48216678-2FD1-49F3-8BBE-FC0793BA4BA5}" srcOrd="0" destOrd="0" presId="urn:microsoft.com/office/officeart/2005/8/layout/cycle6"/>
    <dgm:cxn modelId="{485105E7-5376-49EF-88D0-CA7C92ED94D8}" type="presOf" srcId="{A18F1D31-65E9-4BE2-BA6A-DD1CDDF5BAA9}" destId="{E66FF9DE-C9F1-468F-A5EC-ED7313D39DA4}" srcOrd="0" destOrd="0" presId="urn:microsoft.com/office/officeart/2005/8/layout/cycle6"/>
    <dgm:cxn modelId="{13065B97-FA18-4874-AE27-6407DDE93740}" type="presOf" srcId="{00130C7C-32FA-46A9-90E6-FF9190716B66}" destId="{7B56362D-630A-409C-8F0A-2667446AE3E9}" srcOrd="0" destOrd="0" presId="urn:microsoft.com/office/officeart/2005/8/layout/cycle6"/>
    <dgm:cxn modelId="{33246D44-B620-4EE5-A659-AD58FCB35DAE}" type="presOf" srcId="{9D539245-D984-450D-B29A-DF2966E51E71}" destId="{427D26EA-7594-4623-BFD2-E7FA18622FEB}" srcOrd="0" destOrd="0" presId="urn:microsoft.com/office/officeart/2005/8/layout/cycle6"/>
    <dgm:cxn modelId="{C5E0EE0E-0282-4CD3-BF27-757CE43F00B2}" srcId="{69AC30D3-6628-48B7-A554-09099DF06AC4}" destId="{DDAAD02E-3808-499A-9D93-C35FC8AA8F12}" srcOrd="4" destOrd="0" parTransId="{4337EFEB-3DDF-45DF-9D5E-5B39085DDAA2}" sibTransId="{00130C7C-32FA-46A9-90E6-FF9190716B66}"/>
    <dgm:cxn modelId="{76C6D9B0-307E-416D-A213-45F7760473AE}" srcId="{69AC30D3-6628-48B7-A554-09099DF06AC4}" destId="{8ED42F24-26D1-432C-ACC8-D518640F0194}" srcOrd="2" destOrd="0" parTransId="{92558F7C-2A99-4E09-A4A3-78A25CBBD2E8}" sibTransId="{9D539245-D984-450D-B29A-DF2966E51E71}"/>
    <dgm:cxn modelId="{0889820F-AED5-4DD4-9EB9-ADD7F18FEB82}" srcId="{69AC30D3-6628-48B7-A554-09099DF06AC4}" destId="{508B70DA-EACD-48B2-AFB2-647EDA5A6BC4}" srcOrd="1" destOrd="0" parTransId="{D484A624-9E48-4DA5-B843-6F9C4C0668D2}" sibTransId="{291C4F80-466C-43C9-8A1B-747BFEEE8648}"/>
    <dgm:cxn modelId="{5C0137B2-E1A8-4066-87F4-F69CF43C58E6}" srcId="{69AC30D3-6628-48B7-A554-09099DF06AC4}" destId="{A18F1D31-65E9-4BE2-BA6A-DD1CDDF5BAA9}" srcOrd="3" destOrd="0" parTransId="{1E7F623A-91F6-4055-9636-875459357544}" sibTransId="{57B6A366-EDFC-4819-AB02-A9A525505923}"/>
    <dgm:cxn modelId="{BE183A14-BAAF-416E-BB0A-4E31DB176836}" type="presOf" srcId="{508B70DA-EACD-48B2-AFB2-647EDA5A6BC4}" destId="{95B0D373-6250-4820-AE68-4E6DD061A493}" srcOrd="0" destOrd="0" presId="urn:microsoft.com/office/officeart/2005/8/layout/cycle6"/>
    <dgm:cxn modelId="{6863C1D2-7A40-4A85-A0C1-DB020E1554BE}" type="presOf" srcId="{DDAAD02E-3808-499A-9D93-C35FC8AA8F12}" destId="{0994764B-208B-441F-AEF0-D51CF2C39742}" srcOrd="0" destOrd="0" presId="urn:microsoft.com/office/officeart/2005/8/layout/cycle6"/>
    <dgm:cxn modelId="{A4AE1D41-F722-4D55-88FD-695513C885D0}" type="presOf" srcId="{57B6A366-EDFC-4819-AB02-A9A525505923}" destId="{0BC48CFA-57E2-47FB-A247-6D6965355A7F}" srcOrd="0" destOrd="0" presId="urn:microsoft.com/office/officeart/2005/8/layout/cycle6"/>
    <dgm:cxn modelId="{57BF400A-1455-4A77-BCEB-34B9E0754495}" type="presOf" srcId="{9AA3BCAF-D7F1-4D0A-BB5E-C8941A37A447}" destId="{67CCE524-E00B-4DE1-9E5A-A8E0A0875452}" srcOrd="0" destOrd="0" presId="urn:microsoft.com/office/officeart/2005/8/layout/cycle6"/>
    <dgm:cxn modelId="{4C2A62CB-60AA-42F2-9017-736EED26B611}" type="presOf" srcId="{DEF0B012-EFCD-4366-8873-6EA56B172EA1}" destId="{0F9C2239-F874-46CF-A197-98943715AA4E}" srcOrd="0" destOrd="0" presId="urn:microsoft.com/office/officeart/2005/8/layout/cycle6"/>
    <dgm:cxn modelId="{AFE7297F-7731-41F9-AB2E-827D3077DCF3}" srcId="{69AC30D3-6628-48B7-A554-09099DF06AC4}" destId="{9AA3BCAF-D7F1-4D0A-BB5E-C8941A37A447}" srcOrd="0" destOrd="0" parTransId="{5CC0DC72-0749-4D64-8CB9-CA1BC314E9E0}" sibTransId="{DEF0B012-EFCD-4366-8873-6EA56B172EA1}"/>
    <dgm:cxn modelId="{E017A128-518B-4D07-B0CD-E0C6785BB4B5}" type="presParOf" srcId="{48216678-2FD1-49F3-8BBE-FC0793BA4BA5}" destId="{67CCE524-E00B-4DE1-9E5A-A8E0A0875452}" srcOrd="0" destOrd="0" presId="urn:microsoft.com/office/officeart/2005/8/layout/cycle6"/>
    <dgm:cxn modelId="{F649AEA7-4B88-4CD9-B760-E802C41322B5}" type="presParOf" srcId="{48216678-2FD1-49F3-8BBE-FC0793BA4BA5}" destId="{CB0B3D28-8A47-4E55-A323-5653F4FB0476}" srcOrd="1" destOrd="0" presId="urn:microsoft.com/office/officeart/2005/8/layout/cycle6"/>
    <dgm:cxn modelId="{436135F1-FACA-49EE-B0DA-F9DF9A1B3039}" type="presParOf" srcId="{48216678-2FD1-49F3-8BBE-FC0793BA4BA5}" destId="{0F9C2239-F874-46CF-A197-98943715AA4E}" srcOrd="2" destOrd="0" presId="urn:microsoft.com/office/officeart/2005/8/layout/cycle6"/>
    <dgm:cxn modelId="{4DBAA54D-705B-49BB-89DC-82E3730BA51F}" type="presParOf" srcId="{48216678-2FD1-49F3-8BBE-FC0793BA4BA5}" destId="{95B0D373-6250-4820-AE68-4E6DD061A493}" srcOrd="3" destOrd="0" presId="urn:microsoft.com/office/officeart/2005/8/layout/cycle6"/>
    <dgm:cxn modelId="{1E7FA270-772B-4DBA-B99C-D603D5642B65}" type="presParOf" srcId="{48216678-2FD1-49F3-8BBE-FC0793BA4BA5}" destId="{486431A0-F195-4088-8FDE-422F31CB01F6}" srcOrd="4" destOrd="0" presId="urn:microsoft.com/office/officeart/2005/8/layout/cycle6"/>
    <dgm:cxn modelId="{766D6DD5-B010-4ABF-B765-0A89D3269ECF}" type="presParOf" srcId="{48216678-2FD1-49F3-8BBE-FC0793BA4BA5}" destId="{89F82A3C-857A-436B-AEA5-2EA038402ED6}" srcOrd="5" destOrd="0" presId="urn:microsoft.com/office/officeart/2005/8/layout/cycle6"/>
    <dgm:cxn modelId="{3C16B416-18B8-4183-8B0B-F9D147C01DF3}" type="presParOf" srcId="{48216678-2FD1-49F3-8BBE-FC0793BA4BA5}" destId="{76DF261B-00D1-43AA-8BEB-428034FF5463}" srcOrd="6" destOrd="0" presId="urn:microsoft.com/office/officeart/2005/8/layout/cycle6"/>
    <dgm:cxn modelId="{01D4024A-8BD4-4C72-9E1B-1308404CA3F3}" type="presParOf" srcId="{48216678-2FD1-49F3-8BBE-FC0793BA4BA5}" destId="{A64C8AE6-219E-4B77-A30F-B5A4CDBFC3A7}" srcOrd="7" destOrd="0" presId="urn:microsoft.com/office/officeart/2005/8/layout/cycle6"/>
    <dgm:cxn modelId="{74F3589B-82CF-43BA-8D59-8928A663854C}" type="presParOf" srcId="{48216678-2FD1-49F3-8BBE-FC0793BA4BA5}" destId="{427D26EA-7594-4623-BFD2-E7FA18622FEB}" srcOrd="8" destOrd="0" presId="urn:microsoft.com/office/officeart/2005/8/layout/cycle6"/>
    <dgm:cxn modelId="{DC928FCF-B0EA-48ED-B298-C7C16F15286D}" type="presParOf" srcId="{48216678-2FD1-49F3-8BBE-FC0793BA4BA5}" destId="{E66FF9DE-C9F1-468F-A5EC-ED7313D39DA4}" srcOrd="9" destOrd="0" presId="urn:microsoft.com/office/officeart/2005/8/layout/cycle6"/>
    <dgm:cxn modelId="{505957F4-81A1-4051-9BC7-C6515C3A8CD4}" type="presParOf" srcId="{48216678-2FD1-49F3-8BBE-FC0793BA4BA5}" destId="{10B2BF83-AC3A-453E-937F-A551A626E0DD}" srcOrd="10" destOrd="0" presId="urn:microsoft.com/office/officeart/2005/8/layout/cycle6"/>
    <dgm:cxn modelId="{24C0F3C1-7C3A-4777-A791-C6B7B9540FC2}" type="presParOf" srcId="{48216678-2FD1-49F3-8BBE-FC0793BA4BA5}" destId="{0BC48CFA-57E2-47FB-A247-6D6965355A7F}" srcOrd="11" destOrd="0" presId="urn:microsoft.com/office/officeart/2005/8/layout/cycle6"/>
    <dgm:cxn modelId="{53F03092-933E-4C5C-BC81-EBA4E44A2E60}" type="presParOf" srcId="{48216678-2FD1-49F3-8BBE-FC0793BA4BA5}" destId="{0994764B-208B-441F-AEF0-D51CF2C39742}" srcOrd="12" destOrd="0" presId="urn:microsoft.com/office/officeart/2005/8/layout/cycle6"/>
    <dgm:cxn modelId="{6CA1D512-B95D-464F-B396-EA65E1F1DCED}" type="presParOf" srcId="{48216678-2FD1-49F3-8BBE-FC0793BA4BA5}" destId="{CA15CD58-4C6B-45ED-AA2A-993AE2891F5C}" srcOrd="13" destOrd="0" presId="urn:microsoft.com/office/officeart/2005/8/layout/cycle6"/>
    <dgm:cxn modelId="{410BC8B3-C855-4725-A797-D980389AECA5}" type="presParOf" srcId="{48216678-2FD1-49F3-8BBE-FC0793BA4BA5}" destId="{7B56362D-630A-409C-8F0A-2667446AE3E9}"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E524-E00B-4DE1-9E5A-A8E0A0875452}">
      <dsp:nvSpPr>
        <dsp:cNvPr id="0" name=""/>
        <dsp:cNvSpPr/>
      </dsp:nvSpPr>
      <dsp:spPr>
        <a:xfrm>
          <a:off x="2448274" y="87787"/>
          <a:ext cx="2457240" cy="13363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Pensiones del sistema de la Seguridad Social</a:t>
          </a:r>
        </a:p>
        <a:p>
          <a:pPr lvl="0" algn="ctr" defTabSz="533400">
            <a:lnSpc>
              <a:spcPct val="90000"/>
            </a:lnSpc>
            <a:spcBef>
              <a:spcPct val="0"/>
            </a:spcBef>
            <a:spcAft>
              <a:spcPct val="35000"/>
            </a:spcAft>
          </a:pPr>
          <a:r>
            <a:rPr lang="es-ES" sz="1200" kern="1200" dirty="0" smtClean="0"/>
            <a:t>CONCURRENCIA</a:t>
          </a:r>
        </a:p>
        <a:p>
          <a:pPr lvl="0" algn="ctr" defTabSz="533400">
            <a:lnSpc>
              <a:spcPct val="90000"/>
            </a:lnSpc>
            <a:spcBef>
              <a:spcPct val="0"/>
            </a:spcBef>
            <a:spcAft>
              <a:spcPct val="35000"/>
            </a:spcAft>
          </a:pPr>
          <a:r>
            <a:rPr lang="es-ES" sz="1200" kern="1200" dirty="0" smtClean="0"/>
            <a:t>CONTROL RPSP</a:t>
          </a:r>
        </a:p>
        <a:p>
          <a:pPr lvl="0" algn="ctr" defTabSz="533400">
            <a:lnSpc>
              <a:spcPct val="90000"/>
            </a:lnSpc>
            <a:spcBef>
              <a:spcPct val="0"/>
            </a:spcBef>
            <a:spcAft>
              <a:spcPct val="35000"/>
            </a:spcAft>
          </a:pPr>
          <a:r>
            <a:rPr lang="es-ES" sz="1200" kern="1200" dirty="0" smtClean="0"/>
            <a:t>TARJETA SOCIAL DIGITAL</a:t>
          </a:r>
          <a:endParaRPr lang="es-ES" sz="1200" kern="1200" dirty="0"/>
        </a:p>
      </dsp:txBody>
      <dsp:txXfrm>
        <a:off x="2513510" y="153023"/>
        <a:ext cx="2326768" cy="1205891"/>
      </dsp:txXfrm>
    </dsp:sp>
    <dsp:sp modelId="{0F9C2239-F874-46CF-A197-98943715AA4E}">
      <dsp:nvSpPr>
        <dsp:cNvPr id="0" name=""/>
        <dsp:cNvSpPr/>
      </dsp:nvSpPr>
      <dsp:spPr>
        <a:xfrm>
          <a:off x="1950711" y="818011"/>
          <a:ext cx="4190273" cy="4190273"/>
        </a:xfrm>
        <a:custGeom>
          <a:avLst/>
          <a:gdLst/>
          <a:ahLst/>
          <a:cxnLst/>
          <a:rect l="0" t="0" r="0" b="0"/>
          <a:pathLst>
            <a:path>
              <a:moveTo>
                <a:pt x="2961993" y="187741"/>
              </a:moveTo>
              <a:arcTo wR="2095136" hR="2095136" stAng="17666426" swAng="1276507"/>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B0D373-6250-4820-AE68-4E6DD061A493}">
      <dsp:nvSpPr>
        <dsp:cNvPr id="0" name=""/>
        <dsp:cNvSpPr/>
      </dsp:nvSpPr>
      <dsp:spPr>
        <a:xfrm>
          <a:off x="4752532" y="1455938"/>
          <a:ext cx="2222030" cy="12809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Pensiones ajenas al sistema de la Seguridad Social</a:t>
          </a:r>
        </a:p>
        <a:p>
          <a:pPr lvl="0" algn="ctr" defTabSz="533400">
            <a:lnSpc>
              <a:spcPct val="90000"/>
            </a:lnSpc>
            <a:spcBef>
              <a:spcPct val="0"/>
            </a:spcBef>
            <a:spcAft>
              <a:spcPct val="35000"/>
            </a:spcAft>
          </a:pPr>
          <a:r>
            <a:rPr lang="es-ES" sz="1200" kern="1200" dirty="0" smtClean="0"/>
            <a:t>NO CONCURRENCIA SE TOMAN COMO RENTAS LÍMITE PM</a:t>
          </a:r>
          <a:endParaRPr lang="es-ES" sz="1200" kern="1200" dirty="0"/>
        </a:p>
      </dsp:txBody>
      <dsp:txXfrm>
        <a:off x="4815062" y="1518468"/>
        <a:ext cx="2096970" cy="1155868"/>
      </dsp:txXfrm>
    </dsp:sp>
    <dsp:sp modelId="{89F82A3C-857A-436B-AEA5-2EA038402ED6}">
      <dsp:nvSpPr>
        <dsp:cNvPr id="0" name=""/>
        <dsp:cNvSpPr/>
      </dsp:nvSpPr>
      <dsp:spPr>
        <a:xfrm>
          <a:off x="1750044" y="773997"/>
          <a:ext cx="4190273" cy="4190273"/>
        </a:xfrm>
        <a:custGeom>
          <a:avLst/>
          <a:gdLst/>
          <a:ahLst/>
          <a:cxnLst/>
          <a:rect l="0" t="0" r="0" b="0"/>
          <a:pathLst>
            <a:path>
              <a:moveTo>
                <a:pt x="4186296" y="1966104"/>
              </a:moveTo>
              <a:arcTo wR="2095136" hR="2095136" stAng="21388147" swAng="52159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DF261B-00D1-43AA-8BEB-428034FF5463}">
      <dsp:nvSpPr>
        <dsp:cNvPr id="0" name=""/>
        <dsp:cNvSpPr/>
      </dsp:nvSpPr>
      <dsp:spPr>
        <a:xfrm>
          <a:off x="4464500" y="3060876"/>
          <a:ext cx="2345489" cy="14053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Pensiones Mutualidades Alternativas al RETA</a:t>
          </a:r>
        </a:p>
        <a:p>
          <a:pPr lvl="0" algn="ctr" defTabSz="533400">
            <a:lnSpc>
              <a:spcPct val="90000"/>
            </a:lnSpc>
            <a:spcBef>
              <a:spcPct val="0"/>
            </a:spcBef>
            <a:spcAft>
              <a:spcPct val="35000"/>
            </a:spcAft>
          </a:pPr>
          <a:r>
            <a:rPr lang="es-ES" sz="1200" kern="1200" dirty="0" smtClean="0"/>
            <a:t>NO CONCURRENCIA</a:t>
          </a:r>
        </a:p>
        <a:p>
          <a:pPr lvl="0" algn="ctr" defTabSz="533400">
            <a:lnSpc>
              <a:spcPct val="90000"/>
            </a:lnSpc>
            <a:spcBef>
              <a:spcPct val="0"/>
            </a:spcBef>
            <a:spcAft>
              <a:spcPct val="35000"/>
            </a:spcAft>
          </a:pPr>
          <a:r>
            <a:rPr lang="es-ES" sz="1200" kern="1200" dirty="0" smtClean="0"/>
            <a:t>SE TOMAN COMO RENTAS LIMITE PM</a:t>
          </a:r>
        </a:p>
        <a:p>
          <a:pPr lvl="0" algn="ctr" defTabSz="533400">
            <a:lnSpc>
              <a:spcPct val="90000"/>
            </a:lnSpc>
            <a:spcBef>
              <a:spcPct val="0"/>
            </a:spcBef>
            <a:spcAft>
              <a:spcPct val="35000"/>
            </a:spcAft>
          </a:pPr>
          <a:r>
            <a:rPr lang="es-ES" sz="1200" kern="1200" dirty="0" smtClean="0"/>
            <a:t>Obligación comunicar TGSS</a:t>
          </a:r>
          <a:endParaRPr lang="es-ES" sz="1200" kern="1200" dirty="0"/>
        </a:p>
      </dsp:txBody>
      <dsp:txXfrm>
        <a:off x="4533103" y="3129479"/>
        <a:ext cx="2208283" cy="1268137"/>
      </dsp:txXfrm>
    </dsp:sp>
    <dsp:sp modelId="{427D26EA-7594-4623-BFD2-E7FA18622FEB}">
      <dsp:nvSpPr>
        <dsp:cNvPr id="0" name=""/>
        <dsp:cNvSpPr/>
      </dsp:nvSpPr>
      <dsp:spPr>
        <a:xfrm>
          <a:off x="1991805" y="415859"/>
          <a:ext cx="4190273" cy="4190273"/>
        </a:xfrm>
        <a:custGeom>
          <a:avLst/>
          <a:gdLst/>
          <a:ahLst/>
          <a:cxnLst/>
          <a:rect l="0" t="0" r="0" b="0"/>
          <a:pathLst>
            <a:path>
              <a:moveTo>
                <a:pt x="2838729" y="4053878"/>
              </a:moveTo>
              <a:arcTo wR="2095136" hR="2095136" stAng="4152711" swAng="1599379"/>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6FF9DE-C9F1-468F-A5EC-ED7313D39DA4}">
      <dsp:nvSpPr>
        <dsp:cNvPr id="0" name=""/>
        <dsp:cNvSpPr/>
      </dsp:nvSpPr>
      <dsp:spPr>
        <a:xfrm>
          <a:off x="1728192" y="3616175"/>
          <a:ext cx="2134745" cy="12223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Planes y Fondos de Pensiones complementarios</a:t>
          </a:r>
        </a:p>
        <a:p>
          <a:pPr lvl="0" algn="ctr" defTabSz="533400">
            <a:lnSpc>
              <a:spcPct val="90000"/>
            </a:lnSpc>
            <a:spcBef>
              <a:spcPct val="0"/>
            </a:spcBef>
            <a:spcAft>
              <a:spcPct val="35000"/>
            </a:spcAft>
          </a:pPr>
          <a:r>
            <a:rPr lang="es-ES" sz="1200" kern="1200" dirty="0" smtClean="0"/>
            <a:t>NO CONCURRENCIA</a:t>
          </a:r>
        </a:p>
        <a:p>
          <a:pPr lvl="0" algn="ctr" defTabSz="533400">
            <a:lnSpc>
              <a:spcPct val="90000"/>
            </a:lnSpc>
            <a:spcBef>
              <a:spcPct val="0"/>
            </a:spcBef>
            <a:spcAft>
              <a:spcPct val="35000"/>
            </a:spcAft>
          </a:pPr>
          <a:r>
            <a:rPr lang="es-ES" sz="1200" kern="1200" dirty="0" smtClean="0"/>
            <a:t>SE TOMAN COMO RENTAS LÍMITE PM</a:t>
          </a:r>
          <a:endParaRPr lang="es-ES" sz="1200" kern="1200" dirty="0"/>
        </a:p>
      </dsp:txBody>
      <dsp:txXfrm>
        <a:off x="1787860" y="3675843"/>
        <a:ext cx="2015409" cy="1102970"/>
      </dsp:txXfrm>
    </dsp:sp>
    <dsp:sp modelId="{0BC48CFA-57E2-47FB-A247-6D6965355A7F}">
      <dsp:nvSpPr>
        <dsp:cNvPr id="0" name=""/>
        <dsp:cNvSpPr/>
      </dsp:nvSpPr>
      <dsp:spPr>
        <a:xfrm>
          <a:off x="1995993" y="534096"/>
          <a:ext cx="4190273" cy="4190273"/>
        </a:xfrm>
        <a:custGeom>
          <a:avLst/>
          <a:gdLst/>
          <a:ahLst/>
          <a:cxnLst/>
          <a:rect l="0" t="0" r="0" b="0"/>
          <a:pathLst>
            <a:path>
              <a:moveTo>
                <a:pt x="245220" y="3078705"/>
              </a:moveTo>
              <a:arcTo wR="2095136" hR="2095136" stAng="9120071" swAng="615547"/>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4764B-208B-441F-AEF0-D51CF2C39742}">
      <dsp:nvSpPr>
        <dsp:cNvPr id="0" name=""/>
        <dsp:cNvSpPr/>
      </dsp:nvSpPr>
      <dsp:spPr>
        <a:xfrm>
          <a:off x="936108" y="1599959"/>
          <a:ext cx="2132665" cy="166400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Pensiones al amparo de las normas internacionales</a:t>
          </a:r>
        </a:p>
        <a:p>
          <a:pPr lvl="0" algn="ctr" defTabSz="533400">
            <a:lnSpc>
              <a:spcPct val="90000"/>
            </a:lnSpc>
            <a:spcBef>
              <a:spcPct val="0"/>
            </a:spcBef>
            <a:spcAft>
              <a:spcPct val="35000"/>
            </a:spcAft>
          </a:pPr>
          <a:r>
            <a:rPr lang="es-ES" sz="1200" kern="1200" dirty="0" smtClean="0"/>
            <a:t>Antes 2021 no concurrencia = RENTAS TRABAJO</a:t>
          </a:r>
        </a:p>
        <a:p>
          <a:pPr lvl="0" algn="ctr" defTabSz="533400">
            <a:lnSpc>
              <a:spcPct val="90000"/>
            </a:lnSpc>
            <a:spcBef>
              <a:spcPct val="0"/>
            </a:spcBef>
            <a:spcAft>
              <a:spcPct val="35000"/>
            </a:spcAft>
          </a:pPr>
          <a:r>
            <a:rPr lang="es-ES" sz="1200" kern="1200" dirty="0" smtClean="0"/>
            <a:t>A partir de 2021 = CONCURRENCIA</a:t>
          </a:r>
          <a:endParaRPr lang="es-ES" sz="1200" kern="1200" dirty="0"/>
        </a:p>
      </dsp:txBody>
      <dsp:txXfrm>
        <a:off x="1017338" y="1681189"/>
        <a:ext cx="1970205" cy="1501545"/>
      </dsp:txXfrm>
    </dsp:sp>
    <dsp:sp modelId="{7B56362D-630A-409C-8F0A-2667446AE3E9}">
      <dsp:nvSpPr>
        <dsp:cNvPr id="0" name=""/>
        <dsp:cNvSpPr/>
      </dsp:nvSpPr>
      <dsp:spPr>
        <a:xfrm>
          <a:off x="1733504" y="928881"/>
          <a:ext cx="4190273" cy="4190273"/>
        </a:xfrm>
        <a:custGeom>
          <a:avLst/>
          <a:gdLst/>
          <a:ahLst/>
          <a:cxnLst/>
          <a:rect l="0" t="0" r="0" b="0"/>
          <a:pathLst>
            <a:path>
              <a:moveTo>
                <a:pt x="560099" y="669213"/>
              </a:moveTo>
              <a:arcTo wR="2095136" hR="2095136" stAng="13373374" swAng="409457"/>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E6FF3-54F4-47CE-8860-664F4302BEE4}" type="datetimeFigureOut">
              <a:rPr lang="es-ES" smtClean="0"/>
              <a:t>26/05/2021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BA644-18D4-4036-B432-BAC9C0604EFC}" type="slidenum">
              <a:rPr lang="es-ES" smtClean="0"/>
              <a:t>‹Nº›</a:t>
            </a:fld>
            <a:endParaRPr lang="es-ES"/>
          </a:p>
        </p:txBody>
      </p:sp>
    </p:spTree>
    <p:extLst>
      <p:ext uri="{BB962C8B-B14F-4D97-AF65-F5344CB8AC3E}">
        <p14:creationId xmlns:p14="http://schemas.microsoft.com/office/powerpoint/2010/main" val="88561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74B04-BCD3-4794-8556-8F0F3A8AD9F4}" type="slidenum">
              <a:rPr lang="es-ES">
                <a:solidFill>
                  <a:prstClr val="black"/>
                </a:solidFill>
              </a:rPr>
              <a:pPr/>
              <a:t>1</a:t>
            </a:fld>
            <a:endParaRPr lang="es-ES">
              <a:solidFill>
                <a:prstClr val="black"/>
              </a:solidFill>
            </a:endParaRP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90115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10</a:t>
            </a:fld>
            <a:endParaRPr lang="es-ES"/>
          </a:p>
        </p:txBody>
      </p:sp>
    </p:spTree>
    <p:extLst>
      <p:ext uri="{BB962C8B-B14F-4D97-AF65-F5344CB8AC3E}">
        <p14:creationId xmlns:p14="http://schemas.microsoft.com/office/powerpoint/2010/main" val="342001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11</a:t>
            </a:fld>
            <a:endParaRPr lang="es-ES"/>
          </a:p>
        </p:txBody>
      </p:sp>
    </p:spTree>
    <p:extLst>
      <p:ext uri="{BB962C8B-B14F-4D97-AF65-F5344CB8AC3E}">
        <p14:creationId xmlns:p14="http://schemas.microsoft.com/office/powerpoint/2010/main" val="352129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12</a:t>
            </a:fld>
            <a:endParaRPr lang="es-ES"/>
          </a:p>
        </p:txBody>
      </p:sp>
    </p:spTree>
    <p:extLst>
      <p:ext uri="{BB962C8B-B14F-4D97-AF65-F5344CB8AC3E}">
        <p14:creationId xmlns:p14="http://schemas.microsoft.com/office/powerpoint/2010/main" val="16417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13</a:t>
            </a:fld>
            <a:endParaRPr lang="es-ES"/>
          </a:p>
        </p:txBody>
      </p:sp>
    </p:spTree>
    <p:extLst>
      <p:ext uri="{BB962C8B-B14F-4D97-AF65-F5344CB8AC3E}">
        <p14:creationId xmlns:p14="http://schemas.microsoft.com/office/powerpoint/2010/main" val="79823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14</a:t>
            </a:fld>
            <a:endParaRPr lang="es-ES"/>
          </a:p>
        </p:txBody>
      </p:sp>
    </p:spTree>
    <p:extLst>
      <p:ext uri="{BB962C8B-B14F-4D97-AF65-F5344CB8AC3E}">
        <p14:creationId xmlns:p14="http://schemas.microsoft.com/office/powerpoint/2010/main" val="36580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15</a:t>
            </a:fld>
            <a:endParaRPr lang="es-ES"/>
          </a:p>
        </p:txBody>
      </p:sp>
    </p:spTree>
    <p:extLst>
      <p:ext uri="{BB962C8B-B14F-4D97-AF65-F5344CB8AC3E}">
        <p14:creationId xmlns:p14="http://schemas.microsoft.com/office/powerpoint/2010/main" val="218571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16</a:t>
            </a:fld>
            <a:endParaRPr lang="es-ES"/>
          </a:p>
        </p:txBody>
      </p:sp>
    </p:spTree>
    <p:extLst>
      <p:ext uri="{BB962C8B-B14F-4D97-AF65-F5344CB8AC3E}">
        <p14:creationId xmlns:p14="http://schemas.microsoft.com/office/powerpoint/2010/main" val="342340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17</a:t>
            </a:fld>
            <a:endParaRPr lang="es-ES"/>
          </a:p>
        </p:txBody>
      </p:sp>
    </p:spTree>
    <p:extLst>
      <p:ext uri="{BB962C8B-B14F-4D97-AF65-F5344CB8AC3E}">
        <p14:creationId xmlns:p14="http://schemas.microsoft.com/office/powerpoint/2010/main" val="111987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18</a:t>
            </a:fld>
            <a:endParaRPr lang="es-ES"/>
          </a:p>
        </p:txBody>
      </p:sp>
    </p:spTree>
    <p:extLst>
      <p:ext uri="{BB962C8B-B14F-4D97-AF65-F5344CB8AC3E}">
        <p14:creationId xmlns:p14="http://schemas.microsoft.com/office/powerpoint/2010/main" val="399976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19</a:t>
            </a:fld>
            <a:endParaRPr lang="es-ES"/>
          </a:p>
        </p:txBody>
      </p:sp>
    </p:spTree>
    <p:extLst>
      <p:ext uri="{BB962C8B-B14F-4D97-AF65-F5344CB8AC3E}">
        <p14:creationId xmlns:p14="http://schemas.microsoft.com/office/powerpoint/2010/main" val="391652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74B04-BCD3-4794-8556-8F0F3A8AD9F4}" type="slidenum">
              <a:rPr lang="es-ES">
                <a:solidFill>
                  <a:prstClr val="black"/>
                </a:solidFill>
              </a:rPr>
              <a:pPr/>
              <a:t>2</a:t>
            </a:fld>
            <a:endParaRPr lang="es-ES">
              <a:solidFill>
                <a:prstClr val="black"/>
              </a:solidFill>
            </a:endParaRP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901156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20</a:t>
            </a:fld>
            <a:endParaRPr lang="es-ES"/>
          </a:p>
        </p:txBody>
      </p:sp>
    </p:spTree>
    <p:extLst>
      <p:ext uri="{BB962C8B-B14F-4D97-AF65-F5344CB8AC3E}">
        <p14:creationId xmlns:p14="http://schemas.microsoft.com/office/powerpoint/2010/main" val="159887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21</a:t>
            </a:fld>
            <a:endParaRPr lang="es-ES"/>
          </a:p>
        </p:txBody>
      </p:sp>
    </p:spTree>
    <p:extLst>
      <p:ext uri="{BB962C8B-B14F-4D97-AF65-F5344CB8AC3E}">
        <p14:creationId xmlns:p14="http://schemas.microsoft.com/office/powerpoint/2010/main" val="2877663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22</a:t>
            </a:fld>
            <a:endParaRPr lang="es-ES"/>
          </a:p>
        </p:txBody>
      </p:sp>
    </p:spTree>
    <p:extLst>
      <p:ext uri="{BB962C8B-B14F-4D97-AF65-F5344CB8AC3E}">
        <p14:creationId xmlns:p14="http://schemas.microsoft.com/office/powerpoint/2010/main" val="4000589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23</a:t>
            </a:fld>
            <a:endParaRPr lang="es-ES"/>
          </a:p>
        </p:txBody>
      </p:sp>
    </p:spTree>
    <p:extLst>
      <p:ext uri="{BB962C8B-B14F-4D97-AF65-F5344CB8AC3E}">
        <p14:creationId xmlns:p14="http://schemas.microsoft.com/office/powerpoint/2010/main" val="4000589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24</a:t>
            </a:fld>
            <a:endParaRPr lang="es-ES"/>
          </a:p>
        </p:txBody>
      </p:sp>
    </p:spTree>
    <p:extLst>
      <p:ext uri="{BB962C8B-B14F-4D97-AF65-F5344CB8AC3E}">
        <p14:creationId xmlns:p14="http://schemas.microsoft.com/office/powerpoint/2010/main" val="244461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25</a:t>
            </a:fld>
            <a:endParaRPr lang="es-ES"/>
          </a:p>
        </p:txBody>
      </p:sp>
    </p:spTree>
    <p:extLst>
      <p:ext uri="{BB962C8B-B14F-4D97-AF65-F5344CB8AC3E}">
        <p14:creationId xmlns:p14="http://schemas.microsoft.com/office/powerpoint/2010/main" val="3550044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26</a:t>
            </a:fld>
            <a:endParaRPr lang="es-ES"/>
          </a:p>
        </p:txBody>
      </p:sp>
    </p:spTree>
    <p:extLst>
      <p:ext uri="{BB962C8B-B14F-4D97-AF65-F5344CB8AC3E}">
        <p14:creationId xmlns:p14="http://schemas.microsoft.com/office/powerpoint/2010/main" val="355004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27</a:t>
            </a:fld>
            <a:endParaRPr lang="es-ES"/>
          </a:p>
        </p:txBody>
      </p:sp>
    </p:spTree>
    <p:extLst>
      <p:ext uri="{BB962C8B-B14F-4D97-AF65-F5344CB8AC3E}">
        <p14:creationId xmlns:p14="http://schemas.microsoft.com/office/powerpoint/2010/main" val="355004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28</a:t>
            </a:fld>
            <a:endParaRPr lang="es-ES"/>
          </a:p>
        </p:txBody>
      </p:sp>
    </p:spTree>
    <p:extLst>
      <p:ext uri="{BB962C8B-B14F-4D97-AF65-F5344CB8AC3E}">
        <p14:creationId xmlns:p14="http://schemas.microsoft.com/office/powerpoint/2010/main" val="3384576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29</a:t>
            </a:fld>
            <a:endParaRPr lang="es-ES"/>
          </a:p>
        </p:txBody>
      </p:sp>
    </p:spTree>
    <p:extLst>
      <p:ext uri="{BB962C8B-B14F-4D97-AF65-F5344CB8AC3E}">
        <p14:creationId xmlns:p14="http://schemas.microsoft.com/office/powerpoint/2010/main" val="68257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74B04-BCD3-4794-8556-8F0F3A8AD9F4}" type="slidenum">
              <a:rPr lang="es-ES">
                <a:solidFill>
                  <a:prstClr val="black"/>
                </a:solidFill>
              </a:rPr>
              <a:pPr/>
              <a:t>3</a:t>
            </a:fld>
            <a:endParaRPr lang="es-ES">
              <a:solidFill>
                <a:prstClr val="black"/>
              </a:solidFill>
            </a:endParaRP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90115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31</a:t>
            </a:fld>
            <a:endParaRPr lang="es-ES"/>
          </a:p>
        </p:txBody>
      </p:sp>
    </p:spTree>
    <p:extLst>
      <p:ext uri="{BB962C8B-B14F-4D97-AF65-F5344CB8AC3E}">
        <p14:creationId xmlns:p14="http://schemas.microsoft.com/office/powerpoint/2010/main" val="2877663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32</a:t>
            </a:fld>
            <a:endParaRPr lang="es-ES"/>
          </a:p>
        </p:txBody>
      </p:sp>
    </p:spTree>
    <p:extLst>
      <p:ext uri="{BB962C8B-B14F-4D97-AF65-F5344CB8AC3E}">
        <p14:creationId xmlns:p14="http://schemas.microsoft.com/office/powerpoint/2010/main" val="1850158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33</a:t>
            </a:fld>
            <a:endParaRPr lang="es-ES"/>
          </a:p>
        </p:txBody>
      </p:sp>
    </p:spTree>
    <p:extLst>
      <p:ext uri="{BB962C8B-B14F-4D97-AF65-F5344CB8AC3E}">
        <p14:creationId xmlns:p14="http://schemas.microsoft.com/office/powerpoint/2010/main" val="32009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4</a:t>
            </a:fld>
            <a:endParaRPr lang="es-ES"/>
          </a:p>
        </p:txBody>
      </p:sp>
    </p:spTree>
    <p:extLst>
      <p:ext uri="{BB962C8B-B14F-4D97-AF65-F5344CB8AC3E}">
        <p14:creationId xmlns:p14="http://schemas.microsoft.com/office/powerpoint/2010/main" val="52757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5</a:t>
            </a:fld>
            <a:endParaRPr lang="es-ES"/>
          </a:p>
        </p:txBody>
      </p:sp>
    </p:spTree>
    <p:extLst>
      <p:ext uri="{BB962C8B-B14F-4D97-AF65-F5344CB8AC3E}">
        <p14:creationId xmlns:p14="http://schemas.microsoft.com/office/powerpoint/2010/main" val="52757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6</a:t>
            </a:fld>
            <a:endParaRPr lang="es-ES"/>
          </a:p>
        </p:txBody>
      </p:sp>
    </p:spTree>
    <p:extLst>
      <p:ext uri="{BB962C8B-B14F-4D97-AF65-F5344CB8AC3E}">
        <p14:creationId xmlns:p14="http://schemas.microsoft.com/office/powerpoint/2010/main" val="52757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7</a:t>
            </a:fld>
            <a:endParaRPr lang="es-ES"/>
          </a:p>
        </p:txBody>
      </p:sp>
    </p:spTree>
    <p:extLst>
      <p:ext uri="{BB962C8B-B14F-4D97-AF65-F5344CB8AC3E}">
        <p14:creationId xmlns:p14="http://schemas.microsoft.com/office/powerpoint/2010/main" val="228655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8</a:t>
            </a:fld>
            <a:endParaRPr lang="es-ES"/>
          </a:p>
        </p:txBody>
      </p:sp>
    </p:spTree>
    <p:extLst>
      <p:ext uri="{BB962C8B-B14F-4D97-AF65-F5344CB8AC3E}">
        <p14:creationId xmlns:p14="http://schemas.microsoft.com/office/powerpoint/2010/main" val="217399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14BA644-18D4-4036-B432-BAC9C0604EFC}" type="slidenum">
              <a:rPr lang="es-ES" smtClean="0"/>
              <a:t>9</a:t>
            </a:fld>
            <a:endParaRPr lang="es-ES"/>
          </a:p>
        </p:txBody>
      </p:sp>
    </p:spTree>
    <p:extLst>
      <p:ext uri="{BB962C8B-B14F-4D97-AF65-F5344CB8AC3E}">
        <p14:creationId xmlns:p14="http://schemas.microsoft.com/office/powerpoint/2010/main" val="206094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2298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175124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138086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0214279-404E-41A7-8A9C-E1B06DBB1BAB}" type="datetime1">
              <a:rPr lang="es-ES" smtClean="0">
                <a:solidFill>
                  <a:srgbClr val="575F6D"/>
                </a:solidFill>
              </a:rPr>
              <a:pPr/>
              <a:t>26/05/2021</a:t>
            </a:fld>
            <a:endParaRPr lang="es-ES">
              <a:solidFill>
                <a:srgbClr val="575F6D"/>
              </a:solidFill>
            </a:endParaRP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solidFill>
                <a:srgbClr val="575F6D"/>
              </a:solidFill>
            </a:endParaR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A52C4ACE-79B8-497B-ACCF-B33634D8F2C9}" type="slidenum">
              <a:rPr lang="es-ES" smtClean="0"/>
              <a:pPr/>
              <a:t>‹Nº›</a:t>
            </a:fld>
            <a:endParaRPr lang="es-ES"/>
          </a:p>
        </p:txBody>
      </p:sp>
    </p:spTree>
    <p:extLst>
      <p:ext uri="{BB962C8B-B14F-4D97-AF65-F5344CB8AC3E}">
        <p14:creationId xmlns:p14="http://schemas.microsoft.com/office/powerpoint/2010/main" val="15898413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39CF491A-5197-47F6-80CD-DBC08E3B5E25}" type="datetime1">
              <a:rPr lang="es-ES" smtClean="0">
                <a:solidFill>
                  <a:srgbClr val="575F6D"/>
                </a:solidFill>
              </a:rPr>
              <a:pPr/>
              <a:t>26/05/2021</a:t>
            </a:fld>
            <a:endParaRPr lang="es-ES">
              <a:solidFill>
                <a:srgbClr val="575F6D"/>
              </a:solidFill>
            </a:endParaRPr>
          </a:p>
        </p:txBody>
      </p:sp>
      <p:sp>
        <p:nvSpPr>
          <p:cNvPr id="9" name="8 Marcador de número de diapositiva"/>
          <p:cNvSpPr>
            <a:spLocks noGrp="1"/>
          </p:cNvSpPr>
          <p:nvPr>
            <p:ph type="sldNum" sz="quarter" idx="15"/>
          </p:nvPr>
        </p:nvSpPr>
        <p:spPr/>
        <p:txBody>
          <a:bodyPr rtlCol="0"/>
          <a:lstStyle/>
          <a:p>
            <a:fld id="{DFB40167-08D4-4C74-B3A7-F11C7C006C0F}"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solidFill>
                <a:srgbClr val="575F6D"/>
              </a:solidFill>
            </a:endParaRPr>
          </a:p>
        </p:txBody>
      </p:sp>
    </p:spTree>
    <p:extLst>
      <p:ext uri="{BB962C8B-B14F-4D97-AF65-F5344CB8AC3E}">
        <p14:creationId xmlns:p14="http://schemas.microsoft.com/office/powerpoint/2010/main" val="3324357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82B8784-A57F-4064-9694-546BBF1C3076}" type="datetime1">
              <a:rPr lang="es-ES" smtClean="0">
                <a:solidFill>
                  <a:srgbClr val="FFF39D"/>
                </a:solidFill>
              </a:rPr>
              <a:pPr/>
              <a:t>26/05/2021</a:t>
            </a:fld>
            <a:endParaRPr lang="es-ES">
              <a:solidFill>
                <a:srgbClr val="FFF39D"/>
              </a:solidFill>
            </a:endParaRP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solidFill>
                <a:srgbClr val="FFF39D"/>
              </a:solidFill>
            </a:endParaR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9C6B973A-D298-4C3F-874F-229DF2568791}" type="slidenum">
              <a:rPr lang="es-ES" smtClean="0"/>
              <a:pPr/>
              <a:t>‹Nº›</a:t>
            </a:fld>
            <a:endParaRPr lang="es-ES"/>
          </a:p>
        </p:txBody>
      </p:sp>
    </p:spTree>
    <p:extLst>
      <p:ext uri="{BB962C8B-B14F-4D97-AF65-F5344CB8AC3E}">
        <p14:creationId xmlns:p14="http://schemas.microsoft.com/office/powerpoint/2010/main" val="10368734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0E75F11-6B3E-4FB3-A20C-A8C6E89B59E4}" type="datetime1">
              <a:rPr lang="es-ES" smtClean="0">
                <a:solidFill>
                  <a:srgbClr val="575F6D"/>
                </a:solidFill>
              </a:rPr>
              <a:pPr/>
              <a:t>26/05/2021</a:t>
            </a:fld>
            <a:endParaRPr lang="es-ES">
              <a:solidFill>
                <a:srgbClr val="575F6D"/>
              </a:solidFill>
            </a:endParaRPr>
          </a:p>
        </p:txBody>
      </p:sp>
      <p:sp>
        <p:nvSpPr>
          <p:cNvPr id="6" name="5 Marcador de pie de página"/>
          <p:cNvSpPr>
            <a:spLocks noGrp="1"/>
          </p:cNvSpPr>
          <p:nvPr>
            <p:ph type="ftr" sz="quarter" idx="11"/>
          </p:nvPr>
        </p:nvSpPr>
        <p:spPr/>
        <p:txBody>
          <a:bodyPr/>
          <a:lstStyle/>
          <a:p>
            <a:endParaRPr lang="es-ES">
              <a:solidFill>
                <a:srgbClr val="575F6D"/>
              </a:solidFill>
            </a:endParaRPr>
          </a:p>
        </p:txBody>
      </p:sp>
      <p:sp>
        <p:nvSpPr>
          <p:cNvPr id="7" name="6 Marcador de número de diapositiva"/>
          <p:cNvSpPr>
            <a:spLocks noGrp="1"/>
          </p:cNvSpPr>
          <p:nvPr>
            <p:ph type="sldNum" sz="quarter" idx="12"/>
          </p:nvPr>
        </p:nvSpPr>
        <p:spPr/>
        <p:txBody>
          <a:bodyPr/>
          <a:lstStyle/>
          <a:p>
            <a:fld id="{34F32263-3A57-4525-8506-DCE3FB1A99BA}"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420487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F02D099-31AA-4E0F-B82A-49DF8A8D1241}" type="datetime1">
              <a:rPr lang="es-ES" smtClean="0">
                <a:solidFill>
                  <a:srgbClr val="575F6D"/>
                </a:solidFill>
              </a:rPr>
              <a:pPr/>
              <a:t>26/05/2021</a:t>
            </a:fld>
            <a:endParaRPr lang="es-ES">
              <a:solidFill>
                <a:srgbClr val="575F6D"/>
              </a:solidFill>
            </a:endParaRPr>
          </a:p>
        </p:txBody>
      </p:sp>
      <p:sp>
        <p:nvSpPr>
          <p:cNvPr id="8" name="7 Marcador de pie de página"/>
          <p:cNvSpPr>
            <a:spLocks noGrp="1"/>
          </p:cNvSpPr>
          <p:nvPr>
            <p:ph type="ftr" sz="quarter" idx="11"/>
          </p:nvPr>
        </p:nvSpPr>
        <p:spPr/>
        <p:txBody>
          <a:bodyPr/>
          <a:lstStyle/>
          <a:p>
            <a:endParaRPr lang="es-ES">
              <a:solidFill>
                <a:srgbClr val="575F6D"/>
              </a:solidFill>
            </a:endParaRPr>
          </a:p>
        </p:txBody>
      </p:sp>
      <p:sp>
        <p:nvSpPr>
          <p:cNvPr id="9" name="8 Marcador de número de diapositiva"/>
          <p:cNvSpPr>
            <a:spLocks noGrp="1"/>
          </p:cNvSpPr>
          <p:nvPr>
            <p:ph type="sldNum" sz="quarter" idx="12"/>
          </p:nvPr>
        </p:nvSpPr>
        <p:spPr/>
        <p:txBody>
          <a:bodyPr/>
          <a:lstStyle/>
          <a:p>
            <a:fld id="{164D6DC9-FA46-40F3-AB86-258F76D2B878}"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36466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24531C8-3D81-40C8-A786-46E4A23AAECA}" type="datetime1">
              <a:rPr lang="es-ES" smtClean="0">
                <a:solidFill>
                  <a:srgbClr val="575F6D"/>
                </a:solidFill>
              </a:rPr>
              <a:pPr/>
              <a:t>26/05/2021</a:t>
            </a:fld>
            <a:endParaRPr lang="es-ES">
              <a:solidFill>
                <a:srgbClr val="575F6D"/>
              </a:solidFill>
            </a:endParaRPr>
          </a:p>
        </p:txBody>
      </p:sp>
      <p:sp>
        <p:nvSpPr>
          <p:cNvPr id="7" name="6 Marcador de número de diapositiva"/>
          <p:cNvSpPr>
            <a:spLocks noGrp="1"/>
          </p:cNvSpPr>
          <p:nvPr>
            <p:ph type="sldNum" sz="quarter" idx="11"/>
          </p:nvPr>
        </p:nvSpPr>
        <p:spPr/>
        <p:txBody>
          <a:bodyPr rtlCol="0"/>
          <a:lstStyle/>
          <a:p>
            <a:fld id="{4848ACF6-67E3-4105-8A3A-019F28191900}"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solidFill>
                <a:srgbClr val="575F6D"/>
              </a:solidFill>
            </a:endParaRPr>
          </a:p>
        </p:txBody>
      </p:sp>
    </p:spTree>
    <p:extLst>
      <p:ext uri="{BB962C8B-B14F-4D97-AF65-F5344CB8AC3E}">
        <p14:creationId xmlns:p14="http://schemas.microsoft.com/office/powerpoint/2010/main" val="62528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543671-C4C3-4051-B05F-BF80693144FF}" type="datetime1">
              <a:rPr lang="es-ES" smtClean="0">
                <a:solidFill>
                  <a:srgbClr val="575F6D"/>
                </a:solidFill>
              </a:rPr>
              <a:pPr/>
              <a:t>26/05/2021</a:t>
            </a:fld>
            <a:endParaRPr lang="es-ES">
              <a:solidFill>
                <a:srgbClr val="575F6D"/>
              </a:solidFill>
            </a:endParaRPr>
          </a:p>
        </p:txBody>
      </p:sp>
      <p:sp>
        <p:nvSpPr>
          <p:cNvPr id="3" name="2 Marcador de pie de página"/>
          <p:cNvSpPr>
            <a:spLocks noGrp="1"/>
          </p:cNvSpPr>
          <p:nvPr>
            <p:ph type="ftr" sz="quarter" idx="11"/>
          </p:nvPr>
        </p:nvSpPr>
        <p:spPr/>
        <p:txBody>
          <a:bodyPr/>
          <a:lstStyle/>
          <a:p>
            <a:endParaRPr lang="es-ES">
              <a:solidFill>
                <a:srgbClr val="575F6D"/>
              </a:solidFill>
            </a:endParaRPr>
          </a:p>
        </p:txBody>
      </p:sp>
      <p:sp>
        <p:nvSpPr>
          <p:cNvPr id="4" name="3 Marcador de número de diapositiva"/>
          <p:cNvSpPr>
            <a:spLocks noGrp="1"/>
          </p:cNvSpPr>
          <p:nvPr>
            <p:ph type="sldNum" sz="quarter" idx="12"/>
          </p:nvPr>
        </p:nvSpPr>
        <p:spPr/>
        <p:txBody>
          <a:bodyPr/>
          <a:lstStyle/>
          <a:p>
            <a:fld id="{D2F5424C-F14A-4DAB-9AD9-CAD97BCD65EE}" type="slidenum">
              <a:rPr lang="es-ES" smtClean="0"/>
              <a:pPr/>
              <a:t>‹Nº›</a:t>
            </a:fld>
            <a:endParaRPr lang="es-ES"/>
          </a:p>
        </p:txBody>
      </p:sp>
    </p:spTree>
    <p:extLst>
      <p:ext uri="{BB962C8B-B14F-4D97-AF65-F5344CB8AC3E}">
        <p14:creationId xmlns:p14="http://schemas.microsoft.com/office/powerpoint/2010/main" val="6332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078A4D3-14D2-427A-AAF3-283EE38C0F7F}" type="datetime1">
              <a:rPr lang="es-ES" smtClean="0">
                <a:solidFill>
                  <a:srgbClr val="575F6D"/>
                </a:solidFill>
              </a:rPr>
              <a:pPr/>
              <a:t>26/05/2021</a:t>
            </a:fld>
            <a:endParaRPr lang="es-ES">
              <a:solidFill>
                <a:srgbClr val="575F6D"/>
              </a:solidFill>
            </a:endParaRPr>
          </a:p>
        </p:txBody>
      </p:sp>
      <p:sp>
        <p:nvSpPr>
          <p:cNvPr id="22" name="21 Marcador de número de diapositiva"/>
          <p:cNvSpPr>
            <a:spLocks noGrp="1"/>
          </p:cNvSpPr>
          <p:nvPr>
            <p:ph type="sldNum" sz="quarter" idx="15"/>
          </p:nvPr>
        </p:nvSpPr>
        <p:spPr/>
        <p:txBody>
          <a:bodyPr rtlCol="0"/>
          <a:lstStyle/>
          <a:p>
            <a:fld id="{BF97E756-292A-4DB6-9912-8243CEC3E990}"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solidFill>
                <a:srgbClr val="575F6D"/>
              </a:solidFill>
            </a:endParaRPr>
          </a:p>
        </p:txBody>
      </p:sp>
    </p:spTree>
    <p:extLst>
      <p:ext uri="{BB962C8B-B14F-4D97-AF65-F5344CB8AC3E}">
        <p14:creationId xmlns:p14="http://schemas.microsoft.com/office/powerpoint/2010/main" val="21540947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1795560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17" name="16 Marcador de fecha"/>
          <p:cNvSpPr>
            <a:spLocks noGrp="1"/>
          </p:cNvSpPr>
          <p:nvPr>
            <p:ph type="dt" sz="half" idx="10"/>
          </p:nvPr>
        </p:nvSpPr>
        <p:spPr/>
        <p:txBody>
          <a:bodyPr rtlCol="0"/>
          <a:lstStyle/>
          <a:p>
            <a:fld id="{69C4190C-6ED2-4A09-999B-22EBCCC85B9C}" type="datetime1">
              <a:rPr lang="es-ES" smtClean="0">
                <a:solidFill>
                  <a:srgbClr val="575F6D"/>
                </a:solidFill>
              </a:rPr>
              <a:pPr/>
              <a:t>26/05/2021</a:t>
            </a:fld>
            <a:endParaRPr lang="es-ES">
              <a:solidFill>
                <a:srgbClr val="575F6D"/>
              </a:solidFill>
            </a:endParaRPr>
          </a:p>
        </p:txBody>
      </p:sp>
      <p:sp>
        <p:nvSpPr>
          <p:cNvPr id="18" name="17 Marcador de número de diapositiva"/>
          <p:cNvSpPr>
            <a:spLocks noGrp="1"/>
          </p:cNvSpPr>
          <p:nvPr>
            <p:ph type="sldNum" sz="quarter" idx="11"/>
          </p:nvPr>
        </p:nvSpPr>
        <p:spPr/>
        <p:txBody>
          <a:bodyPr rtlCol="0"/>
          <a:lstStyle/>
          <a:p>
            <a:fld id="{2489F2D9-9FFA-44B1-A811-6276427F2845}"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solidFill>
                <a:srgbClr val="575F6D"/>
              </a:solidFill>
            </a:endParaRPr>
          </a:p>
        </p:txBody>
      </p:sp>
    </p:spTree>
    <p:extLst>
      <p:ext uri="{BB962C8B-B14F-4D97-AF65-F5344CB8AC3E}">
        <p14:creationId xmlns:p14="http://schemas.microsoft.com/office/powerpoint/2010/main" val="2067094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104CB7-F334-4488-B03D-2FDBBE95959B}" type="datetime1">
              <a:rPr lang="es-ES" smtClean="0">
                <a:solidFill>
                  <a:srgbClr val="575F6D"/>
                </a:solidFill>
              </a:rPr>
              <a:pPr/>
              <a:t>26/05/2021</a:t>
            </a:fld>
            <a:endParaRPr lang="es-ES">
              <a:solidFill>
                <a:srgbClr val="575F6D"/>
              </a:solidFill>
            </a:endParaRPr>
          </a:p>
        </p:txBody>
      </p:sp>
      <p:sp>
        <p:nvSpPr>
          <p:cNvPr id="5" name="4 Marcador de pie de página"/>
          <p:cNvSpPr>
            <a:spLocks noGrp="1"/>
          </p:cNvSpPr>
          <p:nvPr>
            <p:ph type="ftr" sz="quarter" idx="11"/>
          </p:nvPr>
        </p:nvSpPr>
        <p:spPr/>
        <p:txBody>
          <a:bodyPr/>
          <a:lstStyle/>
          <a:p>
            <a:endParaRPr lang="es-ES">
              <a:solidFill>
                <a:srgbClr val="575F6D"/>
              </a:solidFill>
            </a:endParaRPr>
          </a:p>
        </p:txBody>
      </p:sp>
      <p:sp>
        <p:nvSpPr>
          <p:cNvPr id="6" name="5 Marcador de número de diapositiva"/>
          <p:cNvSpPr>
            <a:spLocks noGrp="1"/>
          </p:cNvSpPr>
          <p:nvPr>
            <p:ph type="sldNum" sz="quarter" idx="12"/>
          </p:nvPr>
        </p:nvSpPr>
        <p:spPr/>
        <p:txBody>
          <a:bodyPr/>
          <a:lstStyle/>
          <a:p>
            <a:fld id="{4EFB41EC-CC46-4332-A5DE-8C1BF2A0B079}" type="slidenum">
              <a:rPr lang="es-ES" smtClean="0"/>
              <a:pPr/>
              <a:t>‹Nº›</a:t>
            </a:fld>
            <a:endParaRPr lang="es-ES"/>
          </a:p>
        </p:txBody>
      </p:sp>
    </p:spTree>
    <p:extLst>
      <p:ext uri="{BB962C8B-B14F-4D97-AF65-F5344CB8AC3E}">
        <p14:creationId xmlns:p14="http://schemas.microsoft.com/office/powerpoint/2010/main" val="2191639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AD99B1-7F2F-444A-8366-EDC6E4E2C858}" type="datetime1">
              <a:rPr lang="es-ES" smtClean="0">
                <a:solidFill>
                  <a:srgbClr val="575F6D"/>
                </a:solidFill>
              </a:rPr>
              <a:pPr/>
              <a:t>26/05/2021</a:t>
            </a:fld>
            <a:endParaRPr lang="es-ES">
              <a:solidFill>
                <a:srgbClr val="575F6D"/>
              </a:solidFill>
            </a:endParaRPr>
          </a:p>
        </p:txBody>
      </p:sp>
      <p:sp>
        <p:nvSpPr>
          <p:cNvPr id="5" name="4 Marcador de pie de página"/>
          <p:cNvSpPr>
            <a:spLocks noGrp="1"/>
          </p:cNvSpPr>
          <p:nvPr>
            <p:ph type="ftr" sz="quarter" idx="11"/>
          </p:nvPr>
        </p:nvSpPr>
        <p:spPr/>
        <p:txBody>
          <a:bodyPr/>
          <a:lstStyle/>
          <a:p>
            <a:endParaRPr lang="es-ES">
              <a:solidFill>
                <a:srgbClr val="575F6D"/>
              </a:solidFill>
            </a:endParaRPr>
          </a:p>
        </p:txBody>
      </p:sp>
      <p:sp>
        <p:nvSpPr>
          <p:cNvPr id="6" name="5 Marcador de número de diapositiva"/>
          <p:cNvSpPr>
            <a:spLocks noGrp="1"/>
          </p:cNvSpPr>
          <p:nvPr>
            <p:ph type="sldNum" sz="quarter" idx="12"/>
          </p:nvPr>
        </p:nvSpPr>
        <p:spPr/>
        <p:txBody>
          <a:bodyPr/>
          <a:lstStyle/>
          <a:p>
            <a:fld id="{FDAB922A-3147-440F-9F0F-447852FC521E}" type="slidenum">
              <a:rPr lang="es-ES" smtClean="0"/>
              <a:pPr/>
              <a:t>‹Nº›</a:t>
            </a:fld>
            <a:endParaRPr lang="es-ES"/>
          </a:p>
        </p:txBody>
      </p:sp>
    </p:spTree>
    <p:extLst>
      <p:ext uri="{BB962C8B-B14F-4D97-AF65-F5344CB8AC3E}">
        <p14:creationId xmlns:p14="http://schemas.microsoft.com/office/powerpoint/2010/main" val="1955326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5613" y="273050"/>
            <a:ext cx="8226425"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5613" y="1598613"/>
            <a:ext cx="8226425" cy="4497387"/>
          </a:xfrm>
        </p:spPr>
        <p:txBody>
          <a:bodyPr/>
          <a:lstStyle/>
          <a:p>
            <a:endParaRPr lang="es-ES"/>
          </a:p>
        </p:txBody>
      </p:sp>
      <p:sp>
        <p:nvSpPr>
          <p:cNvPr id="4" name="3 Marcador de fecha"/>
          <p:cNvSpPr>
            <a:spLocks noGrp="1"/>
          </p:cNvSpPr>
          <p:nvPr>
            <p:ph type="dt" sz="half" idx="10"/>
          </p:nvPr>
        </p:nvSpPr>
        <p:spPr>
          <a:xfrm>
            <a:off x="455613" y="6242050"/>
            <a:ext cx="2130425" cy="474663"/>
          </a:xfrm>
        </p:spPr>
        <p:txBody>
          <a:bodyPr/>
          <a:lstStyle>
            <a:lvl1pPr>
              <a:defRPr/>
            </a:lvl1pPr>
          </a:lstStyle>
          <a:p>
            <a:fld id="{667BD7A4-9D88-44F6-ABF7-200EC7C5060F}" type="datetime1">
              <a:rPr lang="es-ES" smtClean="0">
                <a:solidFill>
                  <a:srgbClr val="575F6D"/>
                </a:solidFill>
              </a:rPr>
              <a:pPr/>
              <a:t>26/05/2021</a:t>
            </a:fld>
            <a:endParaRPr lang="es-ES">
              <a:solidFill>
                <a:srgbClr val="575F6D"/>
              </a:solidFill>
            </a:endParaRPr>
          </a:p>
        </p:txBody>
      </p:sp>
      <p:sp>
        <p:nvSpPr>
          <p:cNvPr id="5" name="4 Marcador de pie de página"/>
          <p:cNvSpPr>
            <a:spLocks noGrp="1"/>
          </p:cNvSpPr>
          <p:nvPr>
            <p:ph type="ftr" sz="quarter" idx="11"/>
          </p:nvPr>
        </p:nvSpPr>
        <p:spPr>
          <a:xfrm>
            <a:off x="3124200" y="6242050"/>
            <a:ext cx="2895600" cy="474663"/>
          </a:xfrm>
        </p:spPr>
        <p:txBody>
          <a:bodyPr/>
          <a:lstStyle>
            <a:lvl1pPr>
              <a:defRPr/>
            </a:lvl1pPr>
          </a:lstStyle>
          <a:p>
            <a:endParaRPr lang="es-ES">
              <a:solidFill>
                <a:srgbClr val="575F6D"/>
              </a:solidFill>
            </a:endParaRPr>
          </a:p>
        </p:txBody>
      </p:sp>
      <p:sp>
        <p:nvSpPr>
          <p:cNvPr id="6" name="5 Marcador de número de diapositiva"/>
          <p:cNvSpPr>
            <a:spLocks noGrp="1"/>
          </p:cNvSpPr>
          <p:nvPr>
            <p:ph type="sldNum" sz="quarter" idx="12"/>
          </p:nvPr>
        </p:nvSpPr>
        <p:spPr>
          <a:xfrm>
            <a:off x="6553200" y="6242050"/>
            <a:ext cx="2130425" cy="474663"/>
          </a:xfrm>
        </p:spPr>
        <p:txBody>
          <a:bodyPr/>
          <a:lstStyle>
            <a:lvl1pPr>
              <a:defRPr/>
            </a:lvl1pPr>
          </a:lstStyle>
          <a:p>
            <a:fld id="{7FA2414F-F7C8-44E9-87F1-FA50FBAB7311}" type="slidenum">
              <a:rPr lang="es-ES"/>
              <a:pPr/>
              <a:t>‹Nº›</a:t>
            </a:fld>
            <a:endParaRPr lang="es-ES"/>
          </a:p>
        </p:txBody>
      </p:sp>
    </p:spTree>
    <p:extLst>
      <p:ext uri="{BB962C8B-B14F-4D97-AF65-F5344CB8AC3E}">
        <p14:creationId xmlns:p14="http://schemas.microsoft.com/office/powerpoint/2010/main" val="15971193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85297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15514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336664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364151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60675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305224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4D658E-5979-45ED-802A-25FA3840B122}" type="datetimeFigureOut">
              <a:rPr lang="es-ES" smtClean="0"/>
              <a:t>26/05/2021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9F1BB0-924A-4D27-AC67-11054DEC7CF0}" type="slidenum">
              <a:rPr lang="es-ES" smtClean="0"/>
              <a:t>‹Nº›</a:t>
            </a:fld>
            <a:endParaRPr lang="es-ES"/>
          </a:p>
        </p:txBody>
      </p:sp>
    </p:spTree>
    <p:extLst>
      <p:ext uri="{BB962C8B-B14F-4D97-AF65-F5344CB8AC3E}">
        <p14:creationId xmlns:p14="http://schemas.microsoft.com/office/powerpoint/2010/main" val="258999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D658E-5979-45ED-802A-25FA3840B122}" type="datetimeFigureOut">
              <a:rPr lang="es-ES" smtClean="0"/>
              <a:t>26/05/2021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F1BB0-924A-4D27-AC67-11054DEC7CF0}" type="slidenum">
              <a:rPr lang="es-ES" smtClean="0"/>
              <a:t>‹Nº›</a:t>
            </a:fld>
            <a:endParaRPr lang="es-ES"/>
          </a:p>
        </p:txBody>
      </p:sp>
    </p:spTree>
    <p:extLst>
      <p:ext uri="{BB962C8B-B14F-4D97-AF65-F5344CB8AC3E}">
        <p14:creationId xmlns:p14="http://schemas.microsoft.com/office/powerpoint/2010/main" val="314209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pPr>
            <a:fld id="{653766A7-2339-413D-B3A3-BA7B55A1FA8A}" type="datetime1">
              <a:rPr lang="es-ES" smtClean="0">
                <a:solidFill>
                  <a:srgbClr val="575F6D"/>
                </a:solidFill>
                <a:latin typeface="Arial" charset="0"/>
              </a:rPr>
              <a:pPr fontAlgn="base">
                <a:spcBef>
                  <a:spcPct val="0"/>
                </a:spcBef>
                <a:spcAft>
                  <a:spcPct val="0"/>
                </a:spcAft>
              </a:pPr>
              <a:t>26/05/2021</a:t>
            </a:fld>
            <a:endParaRPr lang="es-ES">
              <a:solidFill>
                <a:srgbClr val="575F6D"/>
              </a:solidFill>
              <a:latin typeface="Arial" charset="0"/>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pPr>
            <a:endParaRPr lang="es-ES">
              <a:solidFill>
                <a:srgbClr val="575F6D"/>
              </a:solidFill>
              <a:latin typeface="Arial" charset="0"/>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pPr>
            <a:fld id="{2AB64AD4-3D4C-43FB-9F28-169F7856DB46}" type="slidenum">
              <a:rPr lang="es-ES" smtClean="0">
                <a:latin typeface="Arial" charset="0"/>
              </a:rPr>
              <a:pPr fontAlgn="base">
                <a:spcBef>
                  <a:spcPct val="0"/>
                </a:spcBef>
                <a:spcAft>
                  <a:spcPct val="0"/>
                </a:spcAft>
              </a:pPr>
              <a:t>‹Nº›</a:t>
            </a:fld>
            <a:endParaRPr lang="es-ES">
              <a:latin typeface="Arial" charset="0"/>
            </a:endParaRPr>
          </a:p>
        </p:txBody>
      </p:sp>
    </p:spTree>
    <p:extLst>
      <p:ext uri="{BB962C8B-B14F-4D97-AF65-F5344CB8AC3E}">
        <p14:creationId xmlns:p14="http://schemas.microsoft.com/office/powerpoint/2010/main" val="375566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Cuadro%2001%20HC%20Jubilaci&#243;n%20Ordinaria_v.2019_12.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inssnet.portal.ss/Infobass/html/jubilacion/Ley_27/ordinaria/cuidadohijos.ht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32.xml"/><Relationship Id="rId4" Type="http://schemas.openxmlformats.org/officeDocument/2006/relationships/hyperlink" Target="GUIA%20COMPLEMENTO%20DE%20MATERNIDAD.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inssnet.portal.ss/Infobass/html/jubilacion/ordinaria/lagunas.htm" TargetMode="Externa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3.xml"/><Relationship Id="rId7"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slide" Target="slide20.xml"/><Relationship Id="rId10"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es/url?sa=i&amp;url=https://tenor.com/search/medico-gifs&amp;psig=AOvVaw1TZb1qIqexLDd34_jfJB4A&amp;ust=1622129810532000&amp;source=images&amp;cd=vfe&amp;ved=0CAIQjRxqFwoTCPCV2srW5_ACFQAAAAAdAAAAABA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slide" Target="slide24.xml"/><Relationship Id="rId5" Type="http://schemas.openxmlformats.org/officeDocument/2006/relationships/slide" Target="slide29.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es/url?sa=i&amp;url=https://tenor.com/search/medico-gifs&amp;psig=AOvVaw1TZb1qIqexLDd34_jfJB4A&amp;ust=1622129810532000&amp;source=images&amp;cd=vfe&amp;ved=0CAIQjRxqFwoTCPCV2srW5_ACFQAAAAAdAAAAABA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25.xml"/><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Tabla%20SAA%20(2021).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2195736" y="1340768"/>
            <a:ext cx="6408712" cy="2088232"/>
          </a:xfrm>
        </p:spPr>
        <p:txBody>
          <a:bodyPr>
            <a:normAutofit fontScale="90000"/>
          </a:bodyPr>
          <a:lstStyle/>
          <a:p>
            <a:pPr algn="ctr"/>
            <a:r>
              <a:rPr lang="es-ES" sz="6600" dirty="0" smtClean="0">
                <a:solidFill>
                  <a:srgbClr val="00B050"/>
                </a:solidFill>
                <a:effectLst>
                  <a:outerShdw blurRad="38100" dist="38100" dir="2700000" algn="tl">
                    <a:srgbClr val="000000">
                      <a:alpha val="43137"/>
                    </a:srgbClr>
                  </a:outerShdw>
                </a:effectLst>
              </a:rPr>
              <a:t>Jubilación</a:t>
            </a:r>
            <a:br>
              <a:rPr lang="es-ES" sz="6600" dirty="0" smtClean="0">
                <a:solidFill>
                  <a:srgbClr val="00B050"/>
                </a:solidFill>
                <a:effectLst>
                  <a:outerShdw blurRad="38100" dist="38100" dir="2700000" algn="tl">
                    <a:srgbClr val="000000">
                      <a:alpha val="43137"/>
                    </a:srgbClr>
                  </a:outerShdw>
                </a:effectLst>
              </a:rPr>
            </a:br>
            <a:r>
              <a:rPr lang="es-ES" sz="6600" dirty="0" smtClean="0">
                <a:solidFill>
                  <a:srgbClr val="00B050"/>
                </a:solidFill>
                <a:effectLst>
                  <a:outerShdw blurRad="38100" dist="38100" dir="2700000" algn="tl">
                    <a:srgbClr val="000000">
                      <a:alpha val="43137"/>
                    </a:srgbClr>
                  </a:outerShdw>
                </a:effectLst>
              </a:rPr>
              <a:t>contributiva</a:t>
            </a:r>
            <a:endParaRPr lang="es-ES" sz="6600" dirty="0">
              <a:solidFill>
                <a:srgbClr val="00B050"/>
              </a:solidFill>
              <a:effectLst>
                <a:outerShdw blurRad="38100" dist="38100" dir="2700000" algn="tl">
                  <a:srgbClr val="000000">
                    <a:alpha val="43137"/>
                  </a:srgbClr>
                </a:outerShdw>
              </a:effectLst>
            </a:endParaRPr>
          </a:p>
        </p:txBody>
      </p:sp>
      <p:sp>
        <p:nvSpPr>
          <p:cNvPr id="8" name="7 Marcador de fecha"/>
          <p:cNvSpPr>
            <a:spLocks noGrp="1"/>
          </p:cNvSpPr>
          <p:nvPr>
            <p:ph type="dt" sz="half" idx="10"/>
          </p:nvPr>
        </p:nvSpPr>
        <p:spPr>
          <a:xfrm rot="5400000">
            <a:off x="7847012" y="5389612"/>
            <a:ext cx="2286000" cy="381000"/>
          </a:xfrm>
        </p:spPr>
        <p:txBody>
          <a:bodyPr/>
          <a:lstStyle/>
          <a:p>
            <a:fld id="{1DE77606-41D9-4CC4-A73E-8322EF0373E4}" type="datetime1">
              <a:rPr lang="es-ES" smtClean="0">
                <a:solidFill>
                  <a:srgbClr val="575F6D"/>
                </a:solidFill>
              </a:rPr>
              <a:pPr/>
              <a:t>26/05/2021</a:t>
            </a:fld>
            <a:endParaRPr lang="es-ES" dirty="0">
              <a:solidFill>
                <a:srgbClr val="575F6D"/>
              </a:solidFill>
            </a:endParaRPr>
          </a:p>
        </p:txBody>
      </p:sp>
      <p:sp>
        <p:nvSpPr>
          <p:cNvPr id="9" name="8 Marcador de número de diapositiva"/>
          <p:cNvSpPr>
            <a:spLocks noGrp="1"/>
          </p:cNvSpPr>
          <p:nvPr>
            <p:ph type="sldNum" sz="quarter" idx="12"/>
          </p:nvPr>
        </p:nvSpPr>
        <p:spPr/>
        <p:txBody>
          <a:bodyPr/>
          <a:lstStyle/>
          <a:p>
            <a:fld id="{A52C4ACE-79B8-497B-ACCF-B33634D8F2C9}" type="slidenum">
              <a:rPr lang="es-ES" smtClean="0"/>
              <a:pPr/>
              <a:t>1</a:t>
            </a:fld>
            <a:endParaRPr lang="es-ES" dirty="0"/>
          </a:p>
        </p:txBody>
      </p:sp>
      <p:sp>
        <p:nvSpPr>
          <p:cNvPr id="2" name="CuadroTexto 1"/>
          <p:cNvSpPr txBox="1"/>
          <p:nvPr/>
        </p:nvSpPr>
        <p:spPr>
          <a:xfrm>
            <a:off x="2457038" y="3968898"/>
            <a:ext cx="6345974" cy="1477328"/>
          </a:xfrm>
          <a:prstGeom prst="rect">
            <a:avLst/>
          </a:prstGeom>
          <a:noFill/>
        </p:spPr>
        <p:txBody>
          <a:bodyPr wrap="square" rtlCol="0">
            <a:spAutoFit/>
          </a:bodyPr>
          <a:lstStyle/>
          <a:p>
            <a:r>
              <a:rPr lang="es-ES" dirty="0" smtClean="0">
                <a:solidFill>
                  <a:srgbClr val="C00000"/>
                </a:solidFill>
              </a:rPr>
              <a:t>Subdirectora Provincial de trámite y control de pensiones</a:t>
            </a:r>
          </a:p>
          <a:p>
            <a:endParaRPr lang="es-ES" dirty="0">
              <a:solidFill>
                <a:srgbClr val="C00000"/>
              </a:solidFill>
            </a:endParaRPr>
          </a:p>
          <a:p>
            <a:r>
              <a:rPr lang="es-ES" dirty="0" smtClean="0">
                <a:solidFill>
                  <a:srgbClr val="C00000"/>
                </a:solidFill>
              </a:rPr>
              <a:t>Cuerpo Superior de Técnicos de Seguridad Social</a:t>
            </a:r>
          </a:p>
          <a:p>
            <a:endParaRPr lang="es-ES" dirty="0">
              <a:solidFill>
                <a:srgbClr val="C00000"/>
              </a:solidFill>
            </a:endParaRPr>
          </a:p>
          <a:p>
            <a:r>
              <a:rPr lang="es-ES" dirty="0" smtClean="0">
                <a:solidFill>
                  <a:srgbClr val="C00000"/>
                </a:solidFill>
              </a:rPr>
              <a:t>Maria-fernanda.trejo@seg-social.es</a:t>
            </a:r>
            <a:endParaRPr lang="es-ES"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335468" cy="62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3425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10</a:t>
            </a:fld>
            <a:endParaRPr lang="es-ES"/>
          </a:p>
        </p:txBody>
      </p:sp>
      <p:sp>
        <p:nvSpPr>
          <p:cNvPr id="11" name="Cuadro de texto 2"/>
          <p:cNvSpPr txBox="1">
            <a:spLocks noChangeArrowheads="1"/>
          </p:cNvSpPr>
          <p:nvPr/>
        </p:nvSpPr>
        <p:spPr bwMode="auto">
          <a:xfrm>
            <a:off x="-7176" y="705524"/>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REQUISITOS</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1378723" y="2183866"/>
            <a:ext cx="5976664" cy="3539430"/>
          </a:xfrm>
          <a:prstGeom prst="rect">
            <a:avLst/>
          </a:prstGeom>
          <a:noFill/>
        </p:spPr>
        <p:txBody>
          <a:bodyPr wrap="square" rtlCol="0">
            <a:spAutoFit/>
          </a:bodyPr>
          <a:lstStyle/>
          <a:p>
            <a:pPr marL="285750" indent="-285750">
              <a:buFont typeface="Wingdings" panose="05000000000000000000" pitchFamily="2" charset="2"/>
              <a:buChar char="§"/>
            </a:pPr>
            <a:r>
              <a:rPr lang="es-ES" sz="2800" dirty="0" smtClean="0">
                <a:solidFill>
                  <a:srgbClr val="00B050"/>
                </a:solidFill>
              </a:rPr>
              <a:t>Cese en el trabajo</a:t>
            </a:r>
          </a:p>
          <a:p>
            <a:pPr marL="285750" indent="-285750">
              <a:buFont typeface="Wingdings" panose="05000000000000000000" pitchFamily="2" charset="2"/>
              <a:buChar char="§"/>
            </a:pPr>
            <a:endParaRPr lang="es-ES" sz="2800" dirty="0" smtClean="0">
              <a:solidFill>
                <a:srgbClr val="00B050"/>
              </a:solidFill>
            </a:endParaRPr>
          </a:p>
          <a:p>
            <a:pPr marL="285750" indent="-285750">
              <a:buFont typeface="Wingdings" panose="05000000000000000000" pitchFamily="2" charset="2"/>
              <a:buChar char="§"/>
            </a:pPr>
            <a:r>
              <a:rPr lang="es-ES" sz="2800" dirty="0" smtClean="0">
                <a:solidFill>
                  <a:srgbClr val="00B050"/>
                </a:solidFill>
              </a:rPr>
              <a:t>Edad</a:t>
            </a:r>
          </a:p>
          <a:p>
            <a:pPr marL="285750" indent="-285750">
              <a:buFont typeface="Wingdings" panose="05000000000000000000" pitchFamily="2" charset="2"/>
              <a:buChar char="§"/>
            </a:pPr>
            <a:endParaRPr lang="es-ES" sz="2800" dirty="0" smtClean="0">
              <a:solidFill>
                <a:srgbClr val="00B050"/>
              </a:solidFill>
            </a:endParaRPr>
          </a:p>
          <a:p>
            <a:pPr marL="285750" indent="-285750">
              <a:buFont typeface="Wingdings" panose="05000000000000000000" pitchFamily="2" charset="2"/>
              <a:buChar char="§"/>
            </a:pPr>
            <a:r>
              <a:rPr lang="es-ES" sz="2800" dirty="0" smtClean="0">
                <a:solidFill>
                  <a:srgbClr val="00B050"/>
                </a:solidFill>
              </a:rPr>
              <a:t>Cotización</a:t>
            </a:r>
          </a:p>
          <a:p>
            <a:pPr marL="285750" indent="-285750">
              <a:buFont typeface="Wingdings" panose="05000000000000000000" pitchFamily="2" charset="2"/>
              <a:buChar char="§"/>
            </a:pPr>
            <a:endParaRPr lang="es-ES" sz="2800" dirty="0" smtClean="0">
              <a:solidFill>
                <a:srgbClr val="00B050"/>
              </a:solidFill>
            </a:endParaRPr>
          </a:p>
          <a:p>
            <a:pPr marL="285750" indent="-285750">
              <a:buFont typeface="Wingdings" panose="05000000000000000000" pitchFamily="2" charset="2"/>
              <a:buChar char="§"/>
            </a:pPr>
            <a:r>
              <a:rPr lang="es-ES" sz="2800" dirty="0" smtClean="0">
                <a:solidFill>
                  <a:srgbClr val="00B050"/>
                </a:solidFill>
              </a:rPr>
              <a:t>Encontrarse al corriente</a:t>
            </a:r>
            <a:endParaRPr lang="es-ES" sz="2800" dirty="0">
              <a:solidFill>
                <a:srgbClr val="00B050"/>
              </a:solidFill>
            </a:endParaRPr>
          </a:p>
          <a:p>
            <a:endParaRPr lang="es-ES" sz="2800" dirty="0">
              <a:solidFill>
                <a:srgbClr val="00B050"/>
              </a:solidFill>
            </a:endParaRPr>
          </a:p>
        </p:txBody>
      </p:sp>
    </p:spTree>
    <p:extLst>
      <p:ext uri="{BB962C8B-B14F-4D97-AF65-F5344CB8AC3E}">
        <p14:creationId xmlns:p14="http://schemas.microsoft.com/office/powerpoint/2010/main" val="235861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Flecha en U"/>
          <p:cNvSpPr/>
          <p:nvPr/>
        </p:nvSpPr>
        <p:spPr>
          <a:xfrm flipH="1">
            <a:off x="4406259" y="1563232"/>
            <a:ext cx="2844080" cy="792088"/>
          </a:xfrm>
          <a:prstGeom prst="utur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2 Flecha en U"/>
          <p:cNvSpPr/>
          <p:nvPr/>
        </p:nvSpPr>
        <p:spPr>
          <a:xfrm>
            <a:off x="1547665" y="1556792"/>
            <a:ext cx="2844080" cy="792088"/>
          </a:xfrm>
          <a:prstGeom prst="utur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11</a:t>
            </a:fld>
            <a:endParaRPr lang="es-ES"/>
          </a:p>
        </p:txBody>
      </p:sp>
      <p:sp>
        <p:nvSpPr>
          <p:cNvPr id="6" name="Cuadro de texto 2"/>
          <p:cNvSpPr txBox="1">
            <a:spLocks noChangeArrowheads="1"/>
          </p:cNvSpPr>
          <p:nvPr/>
        </p:nvSpPr>
        <p:spPr bwMode="auto">
          <a:xfrm>
            <a:off x="547990" y="2392904"/>
            <a:ext cx="2120900" cy="13961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s-ES" sz="1400" b="1" dirty="0">
                <a:solidFill>
                  <a:srgbClr val="003300"/>
                </a:solidFill>
                <a:effectLst/>
                <a:latin typeface="Escolar2"/>
                <a:ea typeface="Times New Roman"/>
                <a:cs typeface="Tahoma"/>
              </a:rPr>
              <a:t>GENÉRICA: 15 años </a:t>
            </a:r>
            <a:r>
              <a:rPr lang="es-ES" sz="1400" dirty="0">
                <a:solidFill>
                  <a:srgbClr val="003300"/>
                </a:solidFill>
                <a:effectLst/>
                <a:latin typeface="Escolar2"/>
                <a:ea typeface="Times New Roman"/>
                <a:cs typeface="Tahoma"/>
              </a:rPr>
              <a:t>cotizados </a:t>
            </a:r>
            <a:r>
              <a:rPr lang="es-ES" sz="1400" b="1" dirty="0" smtClean="0">
                <a:solidFill>
                  <a:srgbClr val="C00000"/>
                </a:solidFill>
                <a:effectLst/>
                <a:latin typeface="Escolar2"/>
                <a:ea typeface="Times New Roman"/>
                <a:cs typeface="Tahoma"/>
              </a:rPr>
              <a:t>(5.475 días) </a:t>
            </a:r>
            <a:r>
              <a:rPr lang="es-ES" sz="1400" dirty="0" smtClean="0">
                <a:solidFill>
                  <a:srgbClr val="003300"/>
                </a:solidFill>
                <a:effectLst/>
                <a:latin typeface="Escolar2"/>
                <a:ea typeface="Times New Roman"/>
                <a:cs typeface="Tahoma"/>
              </a:rPr>
              <a:t>a </a:t>
            </a:r>
            <a:r>
              <a:rPr lang="es-ES" sz="1400" dirty="0">
                <a:solidFill>
                  <a:srgbClr val="003300"/>
                </a:solidFill>
                <a:effectLst/>
                <a:latin typeface="Escolar2"/>
                <a:ea typeface="Times New Roman"/>
                <a:cs typeface="Tahoma"/>
              </a:rPr>
              <a:t>lo largo de toda la vida laboral (art. 205.1.b) </a:t>
            </a:r>
            <a:r>
              <a:rPr lang="es-ES" sz="1400" dirty="0" smtClean="0">
                <a:solidFill>
                  <a:srgbClr val="003300"/>
                </a:solidFill>
                <a:effectLst/>
                <a:latin typeface="Escolar2"/>
                <a:ea typeface="Times New Roman"/>
                <a:cs typeface="Tahoma"/>
              </a:rPr>
              <a:t>LGSS. </a:t>
            </a:r>
            <a:endParaRPr lang="es-ES" sz="1400" dirty="0">
              <a:solidFill>
                <a:srgbClr val="003300"/>
              </a:solidFill>
              <a:latin typeface="Escolar2"/>
              <a:ea typeface="Times New Roman"/>
              <a:cs typeface="Tahoma"/>
            </a:endParaRPr>
          </a:p>
          <a:p>
            <a:pPr algn="just"/>
            <a:r>
              <a:rPr lang="es-ES" sz="1400" dirty="0" smtClean="0">
                <a:solidFill>
                  <a:srgbClr val="FF0000"/>
                </a:solidFill>
                <a:latin typeface="Escolar2"/>
                <a:ea typeface="Times New Roman"/>
                <a:cs typeface="Tahoma"/>
              </a:rPr>
              <a:t>Sin pagas extras!!</a:t>
            </a:r>
            <a:endParaRPr lang="es-ES" sz="1400" dirty="0">
              <a:solidFill>
                <a:srgbClr val="FF0000"/>
              </a:solidFill>
              <a:effectLst/>
              <a:latin typeface="Times New Roman"/>
              <a:ea typeface="Times New Roman"/>
            </a:endParaRPr>
          </a:p>
        </p:txBody>
      </p:sp>
      <p:sp>
        <p:nvSpPr>
          <p:cNvPr id="8" name="Cuadro de texto 2"/>
          <p:cNvSpPr txBox="1">
            <a:spLocks noChangeArrowheads="1"/>
          </p:cNvSpPr>
          <p:nvPr/>
        </p:nvSpPr>
        <p:spPr bwMode="auto">
          <a:xfrm>
            <a:off x="6228184" y="2422764"/>
            <a:ext cx="2279467" cy="1737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s-ES" sz="1400" b="1" dirty="0" smtClean="0">
                <a:solidFill>
                  <a:srgbClr val="003300"/>
                </a:solidFill>
                <a:effectLst/>
                <a:latin typeface="Escolar2"/>
                <a:ea typeface="Times New Roman"/>
                <a:cs typeface="Tahoma"/>
              </a:rPr>
              <a:t>ESPECÍFICA: </a:t>
            </a:r>
            <a:r>
              <a:rPr lang="es-ES" sz="1400" dirty="0" smtClean="0">
                <a:solidFill>
                  <a:srgbClr val="003300"/>
                </a:solidFill>
                <a:effectLst/>
                <a:latin typeface="Escolar2"/>
                <a:ea typeface="Times New Roman"/>
                <a:cs typeface="Tahoma"/>
              </a:rPr>
              <a:t>de ellos, al menos</a:t>
            </a:r>
            <a:r>
              <a:rPr lang="es-ES" sz="1400" b="1" dirty="0" smtClean="0">
                <a:solidFill>
                  <a:srgbClr val="003300"/>
                </a:solidFill>
                <a:effectLst/>
                <a:latin typeface="Escolar2"/>
                <a:ea typeface="Times New Roman"/>
                <a:cs typeface="Tahoma"/>
              </a:rPr>
              <a:t> 2 años </a:t>
            </a:r>
            <a:r>
              <a:rPr lang="es-ES" sz="1400" b="1" dirty="0" smtClean="0">
                <a:solidFill>
                  <a:srgbClr val="C00000"/>
                </a:solidFill>
                <a:effectLst/>
                <a:latin typeface="Escolar2"/>
                <a:ea typeface="Times New Roman"/>
                <a:cs typeface="Tahoma"/>
              </a:rPr>
              <a:t>(730 días)</a:t>
            </a:r>
            <a:r>
              <a:rPr lang="es-ES" sz="1400" b="1" dirty="0" smtClean="0">
                <a:solidFill>
                  <a:srgbClr val="003300"/>
                </a:solidFill>
                <a:effectLst/>
                <a:latin typeface="Escolar2"/>
                <a:ea typeface="Times New Roman"/>
                <a:cs typeface="Tahoma"/>
              </a:rPr>
              <a:t> </a:t>
            </a:r>
            <a:r>
              <a:rPr lang="es-ES" sz="1400" dirty="0" smtClean="0">
                <a:solidFill>
                  <a:srgbClr val="003300"/>
                </a:solidFill>
                <a:effectLst/>
                <a:latin typeface="Escolar2"/>
                <a:ea typeface="Times New Roman"/>
                <a:cs typeface="Tahoma"/>
              </a:rPr>
              <a:t>deben estar comprendidos en los 15 inmediatamente anteriores a la fecha del hecho causante (art. 205.1.b) LGSS . </a:t>
            </a:r>
            <a:endParaRPr lang="es-ES" sz="1400" dirty="0" smtClean="0">
              <a:effectLst/>
              <a:latin typeface="Times New Roman"/>
              <a:ea typeface="Times New Roman"/>
            </a:endParaRPr>
          </a:p>
          <a:p>
            <a:pPr algn="just">
              <a:lnSpc>
                <a:spcPct val="115000"/>
              </a:lnSpc>
              <a:spcAft>
                <a:spcPts val="1000"/>
              </a:spcAft>
            </a:pPr>
            <a:r>
              <a:rPr lang="es-ES" sz="1600" dirty="0" smtClean="0">
                <a:effectLst/>
                <a:latin typeface="Escolar2"/>
                <a:ea typeface="Calibri"/>
                <a:cs typeface="Times New Roman"/>
              </a:rPr>
              <a:t> </a:t>
            </a:r>
            <a:endParaRPr lang="es-ES" sz="1600" dirty="0">
              <a:effectLst/>
              <a:latin typeface="Calibri"/>
              <a:ea typeface="Calibri"/>
              <a:cs typeface="Times New Roman"/>
            </a:endParaRPr>
          </a:p>
        </p:txBody>
      </p:sp>
      <p:sp>
        <p:nvSpPr>
          <p:cNvPr id="9" name="Cuadro de texto 2"/>
          <p:cNvSpPr txBox="1">
            <a:spLocks noChangeArrowheads="1"/>
          </p:cNvSpPr>
          <p:nvPr/>
        </p:nvSpPr>
        <p:spPr bwMode="auto">
          <a:xfrm>
            <a:off x="2875502" y="2236620"/>
            <a:ext cx="2952797" cy="17087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s-ES" sz="1600" b="1" dirty="0">
                <a:solidFill>
                  <a:srgbClr val="003300"/>
                </a:solidFill>
                <a:effectLst/>
                <a:latin typeface="Escolar2"/>
                <a:ea typeface="Times New Roman"/>
                <a:cs typeface="Tahoma"/>
              </a:rPr>
              <a:t>Hallarse al corriente en el pago de las cuotas a la Seguridad Social, </a:t>
            </a:r>
            <a:r>
              <a:rPr lang="es-ES" sz="1600" dirty="0">
                <a:solidFill>
                  <a:srgbClr val="003300"/>
                </a:solidFill>
                <a:effectLst/>
                <a:latin typeface="Escolar2"/>
                <a:ea typeface="Times New Roman"/>
                <a:cs typeface="Tahoma"/>
              </a:rPr>
              <a:t>si se tratan de trabajadores que sean o hayan sido responsables del abono de las mismas</a:t>
            </a:r>
            <a:r>
              <a:rPr lang="es-ES" sz="1600" dirty="0" smtClean="0">
                <a:solidFill>
                  <a:srgbClr val="003300"/>
                </a:solidFill>
                <a:effectLst/>
                <a:latin typeface="Escolar2"/>
                <a:ea typeface="Times New Roman"/>
                <a:cs typeface="Tahoma"/>
              </a:rPr>
              <a:t>.</a:t>
            </a:r>
            <a:r>
              <a:rPr lang="es-ES" sz="1600" dirty="0">
                <a:latin typeface="Escolar2"/>
                <a:ea typeface="Times New Roman"/>
                <a:cs typeface="Times New Roman"/>
              </a:rPr>
              <a:t> </a:t>
            </a:r>
            <a:r>
              <a:rPr lang="es-ES" sz="1600" dirty="0" smtClean="0">
                <a:latin typeface="Escolar2"/>
                <a:ea typeface="Times New Roman"/>
                <a:cs typeface="Times New Roman"/>
              </a:rPr>
              <a:t>(art. 47 LGSS)</a:t>
            </a:r>
            <a:endParaRPr lang="es-ES" sz="1600" dirty="0">
              <a:effectLst/>
              <a:latin typeface="Calibri"/>
              <a:ea typeface="Calibri"/>
              <a:cs typeface="Times New Roman"/>
            </a:endParaRPr>
          </a:p>
        </p:txBody>
      </p:sp>
      <p:sp>
        <p:nvSpPr>
          <p:cNvPr id="10" name="26 Elipse"/>
          <p:cNvSpPr/>
          <p:nvPr/>
        </p:nvSpPr>
        <p:spPr>
          <a:xfrm>
            <a:off x="180074" y="4466300"/>
            <a:ext cx="8045226" cy="2391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6195">
              <a:lnSpc>
                <a:spcPct val="115000"/>
              </a:lnSpc>
              <a:spcAft>
                <a:spcPts val="0"/>
              </a:spcAft>
            </a:pPr>
            <a:r>
              <a:rPr lang="es-ES" sz="1200" b="1" dirty="0">
                <a:solidFill>
                  <a:srgbClr val="FF0000"/>
                </a:solidFill>
                <a:effectLst/>
                <a:latin typeface="Escolar2"/>
                <a:ea typeface="Times New Roman"/>
                <a:cs typeface="Tahoma"/>
              </a:rPr>
              <a:t>SI</a:t>
            </a:r>
            <a:r>
              <a:rPr lang="es-ES" sz="1200" dirty="0">
                <a:solidFill>
                  <a:srgbClr val="FF0000"/>
                </a:solidFill>
                <a:effectLst/>
                <a:latin typeface="Escolar2"/>
                <a:ea typeface="Times New Roman"/>
                <a:cs typeface="Tahoma"/>
              </a:rPr>
              <a:t> pueden computarse a efectos de acreditar la carencia exigida: </a:t>
            </a:r>
            <a:endParaRPr lang="es-ES" sz="1200" dirty="0">
              <a:effectLst/>
              <a:ea typeface="Calibri"/>
              <a:cs typeface="Times New Roman"/>
            </a:endParaRPr>
          </a:p>
          <a:p>
            <a:pPr marL="514350" indent="-285750">
              <a:buFont typeface="Wingdings" panose="05000000000000000000" pitchFamily="2" charset="2"/>
              <a:buChar char="ü"/>
              <a:tabLst>
                <a:tab pos="457200" algn="l"/>
              </a:tabLst>
            </a:pPr>
            <a:r>
              <a:rPr lang="es-ES" sz="1200" dirty="0">
                <a:solidFill>
                  <a:srgbClr val="FF0000"/>
                </a:solidFill>
                <a:effectLst/>
                <a:latin typeface="Escolar2"/>
                <a:ea typeface="Times New Roman"/>
                <a:cs typeface="Tahoma"/>
              </a:rPr>
              <a:t>Vacaciones retribuidas y no disfrutadas</a:t>
            </a:r>
            <a:endParaRPr lang="es-ES" sz="1200" dirty="0">
              <a:effectLst/>
              <a:latin typeface="Times New Roman"/>
              <a:ea typeface="Times New Roman"/>
            </a:endParaRPr>
          </a:p>
          <a:p>
            <a:pPr marL="514350" indent="-285750">
              <a:buFont typeface="Wingdings" panose="05000000000000000000" pitchFamily="2" charset="2"/>
              <a:buChar char="ü"/>
              <a:tabLst>
                <a:tab pos="457200" algn="l"/>
              </a:tabLst>
            </a:pPr>
            <a:r>
              <a:rPr lang="es-ES" sz="1200" dirty="0" smtClean="0">
                <a:solidFill>
                  <a:srgbClr val="FF0000"/>
                </a:solidFill>
                <a:effectLst/>
                <a:latin typeface="Escolar2"/>
                <a:ea typeface="Times New Roman"/>
                <a:cs typeface="Tahoma"/>
              </a:rPr>
              <a:t>Periodos </a:t>
            </a:r>
            <a:r>
              <a:rPr lang="es-ES" sz="1200" dirty="0">
                <a:solidFill>
                  <a:srgbClr val="FF0000"/>
                </a:solidFill>
                <a:effectLst/>
                <a:latin typeface="Escolar2"/>
                <a:ea typeface="Times New Roman"/>
                <a:cs typeface="Tahoma"/>
              </a:rPr>
              <a:t>considerados como </a:t>
            </a:r>
            <a:r>
              <a:rPr lang="es-ES" sz="1200" dirty="0" smtClean="0">
                <a:solidFill>
                  <a:srgbClr val="FF0000"/>
                </a:solidFill>
                <a:effectLst/>
                <a:latin typeface="Escolar2"/>
                <a:ea typeface="Times New Roman"/>
                <a:cs typeface="Tahoma"/>
              </a:rPr>
              <a:t>cotizados por </a:t>
            </a:r>
            <a:r>
              <a:rPr lang="es-ES" sz="1200" dirty="0">
                <a:solidFill>
                  <a:srgbClr val="FF0000"/>
                </a:solidFill>
                <a:effectLst/>
                <a:latin typeface="Escolar2"/>
                <a:ea typeface="Times New Roman"/>
                <a:cs typeface="Tahoma"/>
              </a:rPr>
              <a:t>violencia de género. </a:t>
            </a:r>
            <a:endParaRPr lang="es-ES" sz="1200" dirty="0" smtClean="0">
              <a:solidFill>
                <a:srgbClr val="FF0000"/>
              </a:solidFill>
              <a:effectLst/>
              <a:latin typeface="Escolar2"/>
              <a:ea typeface="Times New Roman"/>
              <a:cs typeface="Tahoma"/>
            </a:endParaRPr>
          </a:p>
          <a:p>
            <a:pPr marL="514350" indent="-285750">
              <a:buFont typeface="Wingdings" panose="05000000000000000000" pitchFamily="2" charset="2"/>
              <a:buChar char="ü"/>
              <a:tabLst>
                <a:tab pos="457200" algn="l"/>
              </a:tabLst>
            </a:pPr>
            <a:r>
              <a:rPr lang="es-ES" sz="1200" dirty="0" smtClean="0">
                <a:solidFill>
                  <a:srgbClr val="FF0000"/>
                </a:solidFill>
                <a:latin typeface="Escolar2"/>
                <a:ea typeface="Times New Roman"/>
                <a:cs typeface="Tahoma"/>
              </a:rPr>
              <a:t>Subsidio Mayores 52 años</a:t>
            </a:r>
            <a:endParaRPr lang="es-ES" sz="1200" dirty="0">
              <a:effectLst/>
              <a:latin typeface="Times New Roman"/>
              <a:ea typeface="Times New Roman"/>
            </a:endParaRPr>
          </a:p>
          <a:p>
            <a:pPr marL="514350" indent="-285750">
              <a:buFont typeface="Wingdings" panose="05000000000000000000" pitchFamily="2" charset="2"/>
              <a:buChar char="ü"/>
              <a:tabLst>
                <a:tab pos="457200" algn="l"/>
              </a:tabLst>
            </a:pPr>
            <a:r>
              <a:rPr lang="es-ES" sz="1200" dirty="0">
                <a:solidFill>
                  <a:srgbClr val="FF0000"/>
                </a:solidFill>
                <a:effectLst/>
                <a:latin typeface="Escolar2"/>
                <a:ea typeface="Times New Roman"/>
                <a:cs typeface="Tahoma"/>
              </a:rPr>
              <a:t>Días asimilados </a:t>
            </a:r>
            <a:r>
              <a:rPr lang="es-ES" sz="1200" dirty="0" smtClean="0">
                <a:solidFill>
                  <a:srgbClr val="FF0000"/>
                </a:solidFill>
                <a:effectLst/>
                <a:latin typeface="Escolar2"/>
                <a:ea typeface="Times New Roman"/>
                <a:cs typeface="Tahoma"/>
              </a:rPr>
              <a:t>:</a:t>
            </a:r>
          </a:p>
          <a:p>
            <a:pPr marL="971550" lvl="1" indent="-285750">
              <a:buFont typeface="Wingdings" panose="05000000000000000000" pitchFamily="2" charset="2"/>
              <a:buChar char="ü"/>
              <a:tabLst>
                <a:tab pos="457200" algn="l"/>
              </a:tabLst>
            </a:pPr>
            <a:r>
              <a:rPr lang="es-ES" sz="1200" dirty="0" smtClean="0">
                <a:solidFill>
                  <a:srgbClr val="FF0000"/>
                </a:solidFill>
                <a:effectLst/>
                <a:latin typeface="Escolar2"/>
                <a:ea typeface="Times New Roman"/>
                <a:cs typeface="Tahoma"/>
              </a:rPr>
              <a:t>Días por Parto (art. 235 LGSS)</a:t>
            </a:r>
          </a:p>
          <a:p>
            <a:pPr marL="971550" lvl="1" indent="-285750">
              <a:buFont typeface="Wingdings" panose="05000000000000000000" pitchFamily="2" charset="2"/>
              <a:buChar char="ü"/>
              <a:tabLst>
                <a:tab pos="457200" algn="l"/>
              </a:tabLst>
            </a:pPr>
            <a:r>
              <a:rPr lang="es-ES" sz="1200" dirty="0" smtClean="0">
                <a:solidFill>
                  <a:srgbClr val="FF0000"/>
                </a:solidFill>
                <a:effectLst/>
                <a:latin typeface="Escolar2"/>
                <a:ea typeface="Times New Roman"/>
                <a:cs typeface="Tahoma"/>
              </a:rPr>
              <a:t>Excedencia (art. 237 LGSS)</a:t>
            </a:r>
          </a:p>
          <a:p>
            <a:pPr marL="971550" lvl="1" indent="-285750">
              <a:buFont typeface="Wingdings" panose="05000000000000000000" pitchFamily="2" charset="2"/>
              <a:buChar char="ü"/>
              <a:tabLst>
                <a:tab pos="457200" algn="l"/>
              </a:tabLst>
            </a:pPr>
            <a:r>
              <a:rPr lang="es-ES" sz="1200" dirty="0" smtClean="0">
                <a:solidFill>
                  <a:srgbClr val="FF0000"/>
                </a:solidFill>
                <a:effectLst/>
                <a:latin typeface="Escolar2"/>
                <a:ea typeface="Times New Roman"/>
                <a:cs typeface="Tahoma"/>
              </a:rPr>
              <a:t> </a:t>
            </a:r>
            <a:r>
              <a:rPr lang="es-ES" sz="1200" dirty="0">
                <a:solidFill>
                  <a:srgbClr val="FF0000"/>
                </a:solidFill>
                <a:effectLst/>
                <a:latin typeface="Escolar2"/>
                <a:ea typeface="Times New Roman"/>
                <a:cs typeface="Tahoma"/>
              </a:rPr>
              <a:t>y reducciones de </a:t>
            </a:r>
            <a:r>
              <a:rPr lang="es-ES" sz="1200" dirty="0" smtClean="0">
                <a:solidFill>
                  <a:srgbClr val="FF0000"/>
                </a:solidFill>
                <a:effectLst/>
                <a:latin typeface="Escolar2"/>
                <a:ea typeface="Times New Roman"/>
                <a:cs typeface="Tahoma"/>
              </a:rPr>
              <a:t>jornada (art. 237 LGSS)</a:t>
            </a:r>
            <a:endParaRPr lang="es-ES" sz="1200" dirty="0">
              <a:effectLst/>
              <a:ea typeface="Calibri"/>
              <a:cs typeface="Times New Roman"/>
            </a:endParaRPr>
          </a:p>
        </p:txBody>
      </p:sp>
      <p:sp>
        <p:nvSpPr>
          <p:cNvPr id="11" name="Cuadro de texto 2"/>
          <p:cNvSpPr txBox="1">
            <a:spLocks noChangeArrowheads="1"/>
          </p:cNvSpPr>
          <p:nvPr/>
        </p:nvSpPr>
        <p:spPr bwMode="auto">
          <a:xfrm>
            <a:off x="-1" y="504576"/>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5000" b="1" dirty="0" smtClean="0">
                <a:solidFill>
                  <a:srgbClr val="003300"/>
                </a:solidFill>
                <a:latin typeface="Escolar2"/>
                <a:ea typeface="Times New Roman"/>
                <a:cs typeface="Tahoma"/>
              </a:rPr>
              <a:t>Requisitos generales:</a:t>
            </a:r>
            <a:endParaRPr lang="es-ES" sz="5000" dirty="0">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7" name="6 Cerrar llave"/>
          <p:cNvSpPr/>
          <p:nvPr/>
        </p:nvSpPr>
        <p:spPr>
          <a:xfrm>
            <a:off x="5408567" y="5576565"/>
            <a:ext cx="243553" cy="900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ES" dirty="0"/>
              <a:t> </a:t>
            </a:r>
            <a:r>
              <a:rPr lang="es-ES" dirty="0" smtClean="0"/>
              <a:t>   </a:t>
            </a:r>
          </a:p>
          <a:p>
            <a:pPr algn="ctr"/>
            <a:endParaRPr lang="es-ES" dirty="0"/>
          </a:p>
        </p:txBody>
      </p:sp>
      <p:sp>
        <p:nvSpPr>
          <p:cNvPr id="14" name="13 CuadroTexto">
            <a:hlinkClick r:id="" action="ppaction://noaction"/>
          </p:cNvPr>
          <p:cNvSpPr txBox="1"/>
          <p:nvPr/>
        </p:nvSpPr>
        <p:spPr>
          <a:xfrm>
            <a:off x="5652120" y="5625244"/>
            <a:ext cx="2219853" cy="307777"/>
          </a:xfrm>
          <a:prstGeom prst="rect">
            <a:avLst/>
          </a:prstGeom>
          <a:noFill/>
        </p:spPr>
        <p:txBody>
          <a:bodyPr wrap="square" rtlCol="0">
            <a:spAutoFit/>
          </a:bodyPr>
          <a:lstStyle/>
          <a:p>
            <a:r>
              <a:rPr lang="es-ES" sz="1400" dirty="0" smtClean="0">
                <a:latin typeface="Escolar2" panose="00000400000000000000" pitchFamily="2" charset="0"/>
              </a:rPr>
              <a:t>Artículo 235 y 237 LGSS</a:t>
            </a:r>
            <a:endParaRPr lang="es-ES" sz="1400" dirty="0">
              <a:latin typeface="Escolar2" panose="00000400000000000000" pitchFamily="2" charset="0"/>
            </a:endParaRPr>
          </a:p>
        </p:txBody>
      </p:sp>
    </p:spTree>
    <p:extLst>
      <p:ext uri="{BB962C8B-B14F-4D97-AF65-F5344CB8AC3E}">
        <p14:creationId xmlns:p14="http://schemas.microsoft.com/office/powerpoint/2010/main" val="32085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6" grpId="0" animBg="1"/>
      <p:bldP spid="8" grpId="0" animBg="1"/>
      <p:bldP spid="9" grpId="0" animBg="1"/>
      <p:bldP spid="10" grpId="0" animBg="1"/>
      <p:bldP spid="7"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34603" y="68062"/>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a:xfrm>
            <a:off x="8129016" y="5719536"/>
            <a:ext cx="609600" cy="521208"/>
          </a:xfrm>
        </p:spPr>
        <p:txBody>
          <a:bodyPr/>
          <a:lstStyle/>
          <a:p>
            <a:fld id="{DFB40167-08D4-4C74-B3A7-F11C7C006C0F}" type="slidenum">
              <a:rPr lang="es-ES" b="0" smtClean="0"/>
              <a:pPr/>
              <a:t>12</a:t>
            </a:fld>
            <a:endParaRPr lang="es-ES" b="0" dirty="0"/>
          </a:p>
        </p:txBody>
      </p:sp>
      <p:sp>
        <p:nvSpPr>
          <p:cNvPr id="11" name="Cuadro de texto 2"/>
          <p:cNvSpPr txBox="1">
            <a:spLocks noChangeArrowheads="1"/>
          </p:cNvSpPr>
          <p:nvPr/>
        </p:nvSpPr>
        <p:spPr bwMode="auto">
          <a:xfrm>
            <a:off x="2483768" y="705524"/>
            <a:ext cx="3804526" cy="440128"/>
          </a:xfrm>
          <a:prstGeom prst="rect">
            <a:avLst/>
          </a:prstGeom>
          <a:noFill/>
          <a:ln w="9525">
            <a:noFill/>
            <a:miter lim="800000"/>
            <a:headEnd/>
            <a:tailEnd/>
          </a:ln>
        </p:spPr>
        <p:txBody>
          <a:bodyPr rot="0" vert="horz" wrap="square" lIns="91440" tIns="45720" rIns="91440" bIns="45720" anchor="t" anchorCtr="0">
            <a:noAutofit/>
          </a:bodyPr>
          <a:lstStyle/>
          <a:p>
            <a:pPr algn="ctr"/>
            <a:r>
              <a:rPr lang="es-ES" sz="2400" b="1" dirty="0" smtClean="0">
                <a:solidFill>
                  <a:srgbClr val="003300"/>
                </a:solidFill>
                <a:latin typeface="Escolar2"/>
                <a:ea typeface="Times New Roman"/>
                <a:cs typeface="Tahoma"/>
                <a:hlinkClick r:id="rId3" action="ppaction://hlinkfile"/>
              </a:rPr>
              <a:t>Hecho Causante:</a:t>
            </a:r>
            <a:endParaRPr lang="es-ES" sz="2400" dirty="0">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3" name="2 Rectángulo"/>
          <p:cNvSpPr/>
          <p:nvPr/>
        </p:nvSpPr>
        <p:spPr>
          <a:xfrm>
            <a:off x="409488" y="1350223"/>
            <a:ext cx="7848872" cy="369332"/>
          </a:xfrm>
          <a:prstGeom prst="rect">
            <a:avLst/>
          </a:prstGeom>
        </p:spPr>
        <p:txBody>
          <a:bodyPr wrap="square">
            <a:spAutoFit/>
          </a:bodyPr>
          <a:lstStyle/>
          <a:p>
            <a:pPr marL="342900" indent="-342900">
              <a:buFont typeface="+mj-lt"/>
              <a:buAutoNum type="alphaUcPeriod"/>
            </a:pPr>
            <a:r>
              <a:rPr lang="es-ES" u="sng" dirty="0">
                <a:solidFill>
                  <a:schemeClr val="tx2"/>
                </a:solidFill>
                <a:effectLst>
                  <a:outerShdw blurRad="38100" dist="38100" dir="2700000" algn="tl">
                    <a:srgbClr val="000000">
                      <a:alpha val="43137"/>
                    </a:srgbClr>
                  </a:outerShdw>
                </a:effectLst>
                <a:latin typeface="Escolar2" panose="00000400000000000000" pitchFamily="2" charset="0"/>
              </a:rPr>
              <a:t>TRABAJADORES EN ALTA EN LA FECHA DEL HECHO </a:t>
            </a:r>
            <a:r>
              <a:rPr lang="es-ES" u="sng" dirty="0" smtClean="0">
                <a:solidFill>
                  <a:schemeClr val="tx2"/>
                </a:solidFill>
                <a:effectLst>
                  <a:outerShdw blurRad="38100" dist="38100" dir="2700000" algn="tl">
                    <a:srgbClr val="000000">
                      <a:alpha val="43137"/>
                    </a:srgbClr>
                  </a:outerShdw>
                </a:effectLst>
                <a:latin typeface="Escolar2" panose="00000400000000000000" pitchFamily="2" charset="0"/>
              </a:rPr>
              <a:t>CAUSANTE:</a:t>
            </a:r>
            <a:endParaRPr lang="es-ES" u="sng" dirty="0">
              <a:solidFill>
                <a:schemeClr val="tx2"/>
              </a:solidFill>
              <a:effectLst>
                <a:outerShdw blurRad="38100" dist="38100" dir="2700000" algn="tl">
                  <a:srgbClr val="000000">
                    <a:alpha val="43137"/>
                  </a:srgbClr>
                </a:outerShdw>
              </a:effectLst>
              <a:latin typeface="Escolar2" panose="00000400000000000000" pitchFamily="2" charset="0"/>
            </a:endParaRPr>
          </a:p>
        </p:txBody>
      </p:sp>
      <p:cxnSp>
        <p:nvCxnSpPr>
          <p:cNvPr id="13" name="12 Conector recto"/>
          <p:cNvCxnSpPr/>
          <p:nvPr/>
        </p:nvCxnSpPr>
        <p:spPr>
          <a:xfrm flipV="1">
            <a:off x="136532" y="2597034"/>
            <a:ext cx="6091796" cy="591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5 Elipse"/>
          <p:cNvSpPr/>
          <p:nvPr/>
        </p:nvSpPr>
        <p:spPr>
          <a:xfrm>
            <a:off x="2999334" y="2440945"/>
            <a:ext cx="324000" cy="3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 name="15 Rectángulo"/>
          <p:cNvSpPr/>
          <p:nvPr/>
        </p:nvSpPr>
        <p:spPr>
          <a:xfrm>
            <a:off x="1988543" y="2694822"/>
            <a:ext cx="2367433" cy="369332"/>
          </a:xfrm>
          <a:prstGeom prst="rect">
            <a:avLst/>
          </a:prstGeom>
        </p:spPr>
        <p:txBody>
          <a:bodyPr wrap="square">
            <a:spAutoFit/>
          </a:bodyPr>
          <a:lstStyle/>
          <a:p>
            <a:pPr algn="ctr"/>
            <a:r>
              <a:rPr lang="es-ES" b="1" dirty="0" smtClean="0">
                <a:solidFill>
                  <a:schemeClr val="tx2"/>
                </a:solidFill>
                <a:latin typeface="Escolar2" panose="00000400000000000000" pitchFamily="2" charset="0"/>
              </a:rPr>
              <a:t>Cese en el trabajo</a:t>
            </a:r>
            <a:endParaRPr lang="es-ES" b="1" dirty="0">
              <a:solidFill>
                <a:schemeClr val="tx2"/>
              </a:solidFill>
              <a:latin typeface="Escolar2" panose="00000400000000000000" pitchFamily="2" charset="0"/>
            </a:endParaRPr>
          </a:p>
        </p:txBody>
      </p:sp>
      <p:sp>
        <p:nvSpPr>
          <p:cNvPr id="17" name="16 Flecha izquierda"/>
          <p:cNvSpPr/>
          <p:nvPr/>
        </p:nvSpPr>
        <p:spPr>
          <a:xfrm>
            <a:off x="136532" y="1911774"/>
            <a:ext cx="2970582" cy="529171"/>
          </a:xfrm>
          <a:prstGeom prst="leftArrow">
            <a:avLst/>
          </a:prstGeom>
          <a:solidFill>
            <a:srgbClr val="0032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Escolar2" panose="00000400000000000000" pitchFamily="2" charset="0"/>
              </a:rPr>
              <a:t>3 meses</a:t>
            </a:r>
            <a:endParaRPr lang="es-ES" dirty="0">
              <a:latin typeface="Escolar2" panose="00000400000000000000" pitchFamily="2" charset="0"/>
            </a:endParaRPr>
          </a:p>
        </p:txBody>
      </p:sp>
      <p:sp>
        <p:nvSpPr>
          <p:cNvPr id="19" name="18 Flecha izquierda"/>
          <p:cNvSpPr/>
          <p:nvPr/>
        </p:nvSpPr>
        <p:spPr>
          <a:xfrm flipH="1">
            <a:off x="3257746" y="1904832"/>
            <a:ext cx="2970582" cy="529171"/>
          </a:xfrm>
          <a:prstGeom prst="leftArrow">
            <a:avLst/>
          </a:prstGeom>
          <a:solidFill>
            <a:srgbClr val="0032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Escolar2" panose="00000400000000000000" pitchFamily="2" charset="0"/>
              </a:rPr>
              <a:t>3 meses</a:t>
            </a:r>
            <a:endParaRPr lang="es-ES" dirty="0">
              <a:latin typeface="Escolar2" panose="00000400000000000000" pitchFamily="2" charset="0"/>
            </a:endParaRPr>
          </a:p>
        </p:txBody>
      </p:sp>
      <p:sp>
        <p:nvSpPr>
          <p:cNvPr id="21" name="20 Rectángulo"/>
          <p:cNvSpPr/>
          <p:nvPr/>
        </p:nvSpPr>
        <p:spPr>
          <a:xfrm>
            <a:off x="2369246" y="1671165"/>
            <a:ext cx="1584176" cy="369332"/>
          </a:xfrm>
          <a:prstGeom prst="rect">
            <a:avLst/>
          </a:prstGeom>
        </p:spPr>
        <p:txBody>
          <a:bodyPr wrap="square">
            <a:spAutoFit/>
          </a:bodyPr>
          <a:lstStyle/>
          <a:p>
            <a:pPr algn="ctr"/>
            <a:r>
              <a:rPr lang="es-ES" b="1" dirty="0" smtClean="0">
                <a:solidFill>
                  <a:schemeClr val="tx2"/>
                </a:solidFill>
                <a:latin typeface="Escolar2" panose="00000400000000000000" pitchFamily="2" charset="0"/>
              </a:rPr>
              <a:t>SOLICITUD</a:t>
            </a:r>
            <a:endParaRPr lang="es-ES" b="1" dirty="0">
              <a:solidFill>
                <a:schemeClr val="tx2"/>
              </a:solidFill>
              <a:latin typeface="Escolar2" panose="00000400000000000000" pitchFamily="2" charset="0"/>
            </a:endParaRPr>
          </a:p>
        </p:txBody>
      </p:sp>
      <p:sp>
        <p:nvSpPr>
          <p:cNvPr id="22" name="21 Rectángulo"/>
          <p:cNvSpPr/>
          <p:nvPr/>
        </p:nvSpPr>
        <p:spPr>
          <a:xfrm>
            <a:off x="6288294" y="1840502"/>
            <a:ext cx="2430018" cy="954107"/>
          </a:xfrm>
          <a:prstGeom prst="rect">
            <a:avLst/>
          </a:prstGeom>
        </p:spPr>
        <p:txBody>
          <a:bodyPr wrap="square">
            <a:spAutoFit/>
          </a:bodyPr>
          <a:lstStyle/>
          <a:p>
            <a:pPr algn="ctr"/>
            <a:r>
              <a:rPr lang="es-ES" sz="1400" dirty="0" smtClean="0">
                <a:solidFill>
                  <a:schemeClr val="tx2"/>
                </a:solidFill>
                <a:latin typeface="Escolar2" panose="00000400000000000000" pitchFamily="2" charset="0"/>
              </a:rPr>
              <a:t>La </a:t>
            </a:r>
            <a:r>
              <a:rPr lang="es-ES" sz="1400" dirty="0">
                <a:solidFill>
                  <a:schemeClr val="tx2"/>
                </a:solidFill>
                <a:latin typeface="Escolar2" panose="00000400000000000000" pitchFamily="2" charset="0"/>
              </a:rPr>
              <a:t>pensión se percibe </a:t>
            </a:r>
            <a:r>
              <a:rPr lang="es-ES" sz="1400" b="1" dirty="0">
                <a:solidFill>
                  <a:schemeClr val="tx2"/>
                </a:solidFill>
                <a:latin typeface="Escolar2" panose="00000400000000000000" pitchFamily="2" charset="0"/>
              </a:rPr>
              <a:t>desde el día siguiente de producirse el </a:t>
            </a:r>
            <a:r>
              <a:rPr lang="es-ES" sz="1400" b="1" dirty="0" smtClean="0">
                <a:solidFill>
                  <a:schemeClr val="tx2"/>
                </a:solidFill>
                <a:latin typeface="Escolar2" panose="00000400000000000000" pitchFamily="2" charset="0"/>
              </a:rPr>
              <a:t>hecho causante</a:t>
            </a:r>
            <a:r>
              <a:rPr lang="es-ES" sz="1400" dirty="0" smtClean="0">
                <a:solidFill>
                  <a:schemeClr val="tx2"/>
                </a:solidFill>
                <a:latin typeface="Escolar2" panose="00000400000000000000" pitchFamily="2" charset="0"/>
              </a:rPr>
              <a:t> </a:t>
            </a:r>
            <a:r>
              <a:rPr lang="es-ES" sz="1400" dirty="0">
                <a:solidFill>
                  <a:schemeClr val="tx2"/>
                </a:solidFill>
                <a:latin typeface="Escolar2" panose="00000400000000000000" pitchFamily="2" charset="0"/>
              </a:rPr>
              <a:t>(cese).</a:t>
            </a:r>
          </a:p>
        </p:txBody>
      </p:sp>
      <p:cxnSp>
        <p:nvCxnSpPr>
          <p:cNvPr id="23" name="22 Conector recto"/>
          <p:cNvCxnSpPr/>
          <p:nvPr/>
        </p:nvCxnSpPr>
        <p:spPr>
          <a:xfrm flipV="1">
            <a:off x="69597" y="3968446"/>
            <a:ext cx="6091796" cy="591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5 Elipse"/>
          <p:cNvSpPr/>
          <p:nvPr/>
        </p:nvSpPr>
        <p:spPr>
          <a:xfrm>
            <a:off x="884516" y="3812357"/>
            <a:ext cx="324000" cy="3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 name="24 Rectángulo"/>
          <p:cNvSpPr/>
          <p:nvPr/>
        </p:nvSpPr>
        <p:spPr>
          <a:xfrm>
            <a:off x="122018" y="4080748"/>
            <a:ext cx="1814152" cy="307777"/>
          </a:xfrm>
          <a:prstGeom prst="rect">
            <a:avLst/>
          </a:prstGeom>
        </p:spPr>
        <p:txBody>
          <a:bodyPr wrap="square">
            <a:spAutoFit/>
          </a:bodyPr>
          <a:lstStyle/>
          <a:p>
            <a:pPr algn="ctr"/>
            <a:r>
              <a:rPr lang="es-ES" sz="1400" b="1" dirty="0" smtClean="0">
                <a:solidFill>
                  <a:schemeClr val="tx2"/>
                </a:solidFill>
                <a:latin typeface="Escolar2" panose="00000400000000000000" pitchFamily="2" charset="0"/>
              </a:rPr>
              <a:t>Cese en el trabajo</a:t>
            </a:r>
            <a:endParaRPr lang="es-ES" sz="1400" b="1" dirty="0">
              <a:solidFill>
                <a:schemeClr val="tx2"/>
              </a:solidFill>
              <a:latin typeface="Escolar2" panose="00000400000000000000" pitchFamily="2" charset="0"/>
            </a:endParaRPr>
          </a:p>
        </p:txBody>
      </p:sp>
      <p:sp>
        <p:nvSpPr>
          <p:cNvPr id="27" name="26 Flecha izquierda"/>
          <p:cNvSpPr/>
          <p:nvPr/>
        </p:nvSpPr>
        <p:spPr>
          <a:xfrm flipH="1">
            <a:off x="1208516" y="3276244"/>
            <a:ext cx="4952877" cy="52917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latin typeface="Escolar2" panose="00000400000000000000" pitchFamily="2" charset="0"/>
              </a:rPr>
              <a:t>&gt;</a:t>
            </a:r>
            <a:r>
              <a:rPr lang="es-ES" b="1" dirty="0" smtClean="0">
                <a:solidFill>
                  <a:srgbClr val="FF0000"/>
                </a:solidFill>
                <a:latin typeface="Escolar2" panose="00000400000000000000" pitchFamily="2" charset="0"/>
              </a:rPr>
              <a:t>3 meses</a:t>
            </a:r>
            <a:endParaRPr lang="es-ES" b="1" dirty="0">
              <a:solidFill>
                <a:srgbClr val="FF0000"/>
              </a:solidFill>
              <a:latin typeface="Escolar2" panose="00000400000000000000" pitchFamily="2" charset="0"/>
            </a:endParaRPr>
          </a:p>
        </p:txBody>
      </p:sp>
      <p:sp>
        <p:nvSpPr>
          <p:cNvPr id="28" name="27 Rectángulo"/>
          <p:cNvSpPr/>
          <p:nvPr/>
        </p:nvSpPr>
        <p:spPr>
          <a:xfrm>
            <a:off x="254428" y="3042577"/>
            <a:ext cx="1584176" cy="369332"/>
          </a:xfrm>
          <a:prstGeom prst="rect">
            <a:avLst/>
          </a:prstGeom>
        </p:spPr>
        <p:txBody>
          <a:bodyPr wrap="square">
            <a:spAutoFit/>
          </a:bodyPr>
          <a:lstStyle/>
          <a:p>
            <a:pPr algn="ctr"/>
            <a:r>
              <a:rPr lang="es-ES" b="1" dirty="0" smtClean="0">
                <a:solidFill>
                  <a:schemeClr val="tx2"/>
                </a:solidFill>
                <a:latin typeface="Escolar2" panose="00000400000000000000" pitchFamily="2" charset="0"/>
              </a:rPr>
              <a:t>SOLICITUD</a:t>
            </a:r>
            <a:endParaRPr lang="es-ES" b="1" dirty="0">
              <a:solidFill>
                <a:schemeClr val="tx2"/>
              </a:solidFill>
              <a:latin typeface="Escolar2" panose="00000400000000000000" pitchFamily="2" charset="0"/>
            </a:endParaRPr>
          </a:p>
        </p:txBody>
      </p:sp>
      <p:sp>
        <p:nvSpPr>
          <p:cNvPr id="29" name="28 Rectángulo"/>
          <p:cNvSpPr/>
          <p:nvPr/>
        </p:nvSpPr>
        <p:spPr>
          <a:xfrm>
            <a:off x="6175062" y="3092637"/>
            <a:ext cx="2648370" cy="954107"/>
          </a:xfrm>
          <a:prstGeom prst="rect">
            <a:avLst/>
          </a:prstGeom>
        </p:spPr>
        <p:txBody>
          <a:bodyPr wrap="square">
            <a:spAutoFit/>
          </a:bodyPr>
          <a:lstStyle/>
          <a:p>
            <a:pPr algn="ctr"/>
            <a:r>
              <a:rPr lang="es-ES" sz="1400" b="1" dirty="0" smtClean="0">
                <a:solidFill>
                  <a:schemeClr val="tx2"/>
                </a:solidFill>
                <a:latin typeface="Escolar2" panose="00000400000000000000" pitchFamily="2" charset="0"/>
              </a:rPr>
              <a:t>La </a:t>
            </a:r>
            <a:r>
              <a:rPr lang="es-ES" sz="1400" b="1" dirty="0">
                <a:solidFill>
                  <a:schemeClr val="tx2"/>
                </a:solidFill>
                <a:latin typeface="Escolar2" panose="00000400000000000000" pitchFamily="2" charset="0"/>
              </a:rPr>
              <a:t>pensión </a:t>
            </a:r>
            <a:r>
              <a:rPr lang="es-ES" sz="1400" b="1" dirty="0" smtClean="0">
                <a:solidFill>
                  <a:schemeClr val="tx2"/>
                </a:solidFill>
                <a:latin typeface="Escolar2" panose="00000400000000000000" pitchFamily="2" charset="0"/>
              </a:rPr>
              <a:t>se percibe </a:t>
            </a:r>
            <a:r>
              <a:rPr lang="es-ES" sz="1400" b="1" dirty="0">
                <a:solidFill>
                  <a:schemeClr val="tx2"/>
                </a:solidFill>
                <a:latin typeface="Escolar2" panose="00000400000000000000" pitchFamily="2" charset="0"/>
              </a:rPr>
              <a:t>desde la fecha de la solicitud con una retroactividad máxima de 3 </a:t>
            </a:r>
            <a:r>
              <a:rPr lang="es-ES" sz="1400" b="1" dirty="0" smtClean="0">
                <a:solidFill>
                  <a:schemeClr val="tx2"/>
                </a:solidFill>
                <a:latin typeface="Escolar2" panose="00000400000000000000" pitchFamily="2" charset="0"/>
              </a:rPr>
              <a:t>meses</a:t>
            </a:r>
            <a:r>
              <a:rPr lang="es-ES" sz="1400" b="1" dirty="0">
                <a:solidFill>
                  <a:schemeClr val="tx2"/>
                </a:solidFill>
                <a:latin typeface="Escolar2" panose="00000400000000000000" pitchFamily="2" charset="0"/>
              </a:rPr>
              <a:t>.</a:t>
            </a:r>
          </a:p>
        </p:txBody>
      </p:sp>
      <p:sp>
        <p:nvSpPr>
          <p:cNvPr id="30" name="29 Rectángulo"/>
          <p:cNvSpPr/>
          <p:nvPr/>
        </p:nvSpPr>
        <p:spPr>
          <a:xfrm>
            <a:off x="409488" y="4619134"/>
            <a:ext cx="4352410" cy="338554"/>
          </a:xfrm>
          <a:prstGeom prst="rect">
            <a:avLst/>
          </a:prstGeom>
        </p:spPr>
        <p:txBody>
          <a:bodyPr wrap="none">
            <a:spAutoFit/>
          </a:bodyPr>
          <a:lstStyle/>
          <a:p>
            <a:pPr marL="342900" indent="-342900">
              <a:buFont typeface="+mj-lt"/>
              <a:buAutoNum type="alphaUcPeriod" startAt="2"/>
            </a:pPr>
            <a:r>
              <a:rPr lang="es-ES" sz="1600" u="sng" dirty="0">
                <a:solidFill>
                  <a:schemeClr val="accent3"/>
                </a:solidFill>
                <a:effectLst>
                  <a:outerShdw blurRad="38100" dist="38100" dir="2700000" algn="tl">
                    <a:srgbClr val="000000">
                      <a:alpha val="43137"/>
                    </a:srgbClr>
                  </a:outerShdw>
                </a:effectLst>
                <a:latin typeface="Escolar2" panose="00000400000000000000" pitchFamily="2" charset="0"/>
              </a:rPr>
              <a:t>TRABAJADORES ASIMILADOS AL </a:t>
            </a:r>
            <a:r>
              <a:rPr lang="es-ES" sz="1600" u="sng" dirty="0" smtClean="0">
                <a:solidFill>
                  <a:schemeClr val="accent3"/>
                </a:solidFill>
                <a:effectLst>
                  <a:outerShdw blurRad="38100" dist="38100" dir="2700000" algn="tl">
                    <a:srgbClr val="000000">
                      <a:alpha val="43137"/>
                    </a:srgbClr>
                  </a:outerShdw>
                </a:effectLst>
                <a:latin typeface="Escolar2" panose="00000400000000000000" pitchFamily="2" charset="0"/>
              </a:rPr>
              <a:t>ALTA:</a:t>
            </a:r>
            <a:endParaRPr lang="es-ES" sz="1600" u="sng" dirty="0">
              <a:solidFill>
                <a:schemeClr val="accent3"/>
              </a:solidFill>
              <a:effectLst>
                <a:outerShdw blurRad="38100" dist="38100" dir="2700000" algn="tl">
                  <a:srgbClr val="000000">
                    <a:alpha val="43137"/>
                  </a:srgbClr>
                </a:outerShdw>
              </a:effectLst>
              <a:latin typeface="Escolar2" panose="00000400000000000000" pitchFamily="2" charset="0"/>
            </a:endParaRPr>
          </a:p>
        </p:txBody>
      </p:sp>
      <p:sp>
        <p:nvSpPr>
          <p:cNvPr id="31" name="30 Rectángulo"/>
          <p:cNvSpPr/>
          <p:nvPr/>
        </p:nvSpPr>
        <p:spPr>
          <a:xfrm>
            <a:off x="157148" y="4908216"/>
            <a:ext cx="8201124" cy="523220"/>
          </a:xfrm>
          <a:prstGeom prst="rect">
            <a:avLst/>
          </a:prstGeom>
        </p:spPr>
        <p:txBody>
          <a:bodyPr wrap="square">
            <a:spAutoFit/>
          </a:bodyPr>
          <a:lstStyle/>
          <a:p>
            <a:pPr algn="ctr"/>
            <a:r>
              <a:rPr lang="es-ES" sz="1400" dirty="0">
                <a:solidFill>
                  <a:schemeClr val="accent3"/>
                </a:solidFill>
                <a:latin typeface="Escolar2" panose="00000400000000000000" pitchFamily="2" charset="0"/>
              </a:rPr>
              <a:t>La pensión de jubilación nace y es efectiva </a:t>
            </a:r>
            <a:r>
              <a:rPr lang="es-ES" sz="1400" b="1" dirty="0">
                <a:solidFill>
                  <a:schemeClr val="accent3"/>
                </a:solidFill>
                <a:latin typeface="Escolar2" panose="00000400000000000000" pitchFamily="2" charset="0"/>
              </a:rPr>
              <a:t>desde el día siguiente al de la solicitud </a:t>
            </a:r>
            <a:r>
              <a:rPr lang="es-ES" sz="1400" dirty="0">
                <a:solidFill>
                  <a:schemeClr val="accent3"/>
                </a:solidFill>
                <a:latin typeface="Escolar2" panose="00000400000000000000" pitchFamily="2" charset="0"/>
              </a:rPr>
              <a:t>o</a:t>
            </a:r>
          </a:p>
          <a:p>
            <a:pPr algn="ctr"/>
            <a:r>
              <a:rPr lang="es-ES" sz="1400" dirty="0">
                <a:solidFill>
                  <a:schemeClr val="accent3"/>
                </a:solidFill>
                <a:latin typeface="Escolar2" panose="00000400000000000000" pitchFamily="2" charset="0"/>
              </a:rPr>
              <a:t>cuando se produzca el hecho causante, según sea la situación asimilada de que se trate.</a:t>
            </a:r>
          </a:p>
        </p:txBody>
      </p:sp>
      <p:sp>
        <p:nvSpPr>
          <p:cNvPr id="32" name="31 Rectángulo"/>
          <p:cNvSpPr/>
          <p:nvPr/>
        </p:nvSpPr>
        <p:spPr>
          <a:xfrm>
            <a:off x="428595" y="5728570"/>
            <a:ext cx="8463885" cy="338554"/>
          </a:xfrm>
          <a:prstGeom prst="rect">
            <a:avLst/>
          </a:prstGeom>
        </p:spPr>
        <p:txBody>
          <a:bodyPr wrap="square">
            <a:spAutoFit/>
          </a:bodyPr>
          <a:lstStyle/>
          <a:p>
            <a:pPr marL="342900" indent="-342900">
              <a:buFont typeface="+mj-lt"/>
              <a:buAutoNum type="alphaUcPeriod" startAt="3"/>
            </a:pPr>
            <a:r>
              <a:rPr lang="es-ES" sz="1600" u="sng" dirty="0">
                <a:solidFill>
                  <a:schemeClr val="accent4">
                    <a:lumMod val="50000"/>
                  </a:schemeClr>
                </a:solidFill>
                <a:effectLst>
                  <a:outerShdw blurRad="38100" dist="38100" dir="2700000" algn="tl">
                    <a:srgbClr val="000000">
                      <a:alpha val="43137"/>
                    </a:srgbClr>
                  </a:outerShdw>
                </a:effectLst>
                <a:latin typeface="Escolar2" panose="00000400000000000000" pitchFamily="2" charset="0"/>
              </a:rPr>
              <a:t>TRABAJADORES QUE NO ESTUVIERAN EN ALTA O EN </a:t>
            </a:r>
            <a:r>
              <a:rPr lang="es-ES" sz="1600" u="sng" dirty="0" smtClean="0">
                <a:solidFill>
                  <a:schemeClr val="accent4">
                    <a:lumMod val="50000"/>
                  </a:schemeClr>
                </a:solidFill>
                <a:effectLst>
                  <a:outerShdw blurRad="38100" dist="38100" dir="2700000" algn="tl">
                    <a:srgbClr val="000000">
                      <a:alpha val="43137"/>
                    </a:srgbClr>
                  </a:outerShdw>
                </a:effectLst>
                <a:latin typeface="Escolar2" panose="00000400000000000000" pitchFamily="2" charset="0"/>
              </a:rPr>
              <a:t>SITUACIÓN ASIMILADA</a:t>
            </a:r>
            <a:r>
              <a:rPr lang="es-ES" sz="1600" u="sng" dirty="0" smtClean="0">
                <a:effectLst>
                  <a:outerShdw blurRad="38100" dist="38100" dir="2700000" algn="tl">
                    <a:srgbClr val="000000">
                      <a:alpha val="43137"/>
                    </a:srgbClr>
                  </a:outerShdw>
                </a:effectLst>
                <a:latin typeface="Escolar2" panose="00000400000000000000" pitchFamily="2" charset="0"/>
              </a:rPr>
              <a:t>:</a:t>
            </a:r>
            <a:endParaRPr lang="es-ES" sz="1600" u="sng" dirty="0">
              <a:effectLst>
                <a:outerShdw blurRad="38100" dist="38100" dir="2700000" algn="tl">
                  <a:srgbClr val="000000">
                    <a:alpha val="43137"/>
                  </a:srgbClr>
                </a:outerShdw>
              </a:effectLst>
              <a:latin typeface="Escolar2" panose="00000400000000000000" pitchFamily="2" charset="0"/>
            </a:endParaRPr>
          </a:p>
        </p:txBody>
      </p:sp>
      <p:sp>
        <p:nvSpPr>
          <p:cNvPr id="33" name="32 Rectángulo"/>
          <p:cNvSpPr/>
          <p:nvPr/>
        </p:nvSpPr>
        <p:spPr>
          <a:xfrm>
            <a:off x="152172" y="6144123"/>
            <a:ext cx="8221740" cy="523220"/>
          </a:xfrm>
          <a:prstGeom prst="rect">
            <a:avLst/>
          </a:prstGeom>
        </p:spPr>
        <p:txBody>
          <a:bodyPr wrap="square">
            <a:spAutoFit/>
          </a:bodyPr>
          <a:lstStyle/>
          <a:p>
            <a:pPr algn="ctr"/>
            <a:r>
              <a:rPr lang="es-ES" sz="1400" dirty="0">
                <a:solidFill>
                  <a:schemeClr val="accent4">
                    <a:lumMod val="50000"/>
                  </a:schemeClr>
                </a:solidFill>
                <a:latin typeface="Escolar2" panose="00000400000000000000" pitchFamily="2" charset="0"/>
              </a:rPr>
              <a:t>La pensión de jubilación nace y es efectiva </a:t>
            </a:r>
            <a:r>
              <a:rPr lang="es-ES" sz="1400" b="1" dirty="0">
                <a:solidFill>
                  <a:schemeClr val="accent4">
                    <a:lumMod val="50000"/>
                  </a:schemeClr>
                </a:solidFill>
                <a:latin typeface="Escolar2" panose="00000400000000000000" pitchFamily="2" charset="0"/>
              </a:rPr>
              <a:t>desde el día siguiente al de presentación de </a:t>
            </a:r>
            <a:r>
              <a:rPr lang="es-ES" sz="1400" b="1" dirty="0" smtClean="0">
                <a:solidFill>
                  <a:schemeClr val="accent4">
                    <a:lumMod val="50000"/>
                  </a:schemeClr>
                </a:solidFill>
                <a:latin typeface="Escolar2" panose="00000400000000000000" pitchFamily="2" charset="0"/>
              </a:rPr>
              <a:t>la solicitud</a:t>
            </a:r>
            <a:r>
              <a:rPr lang="es-ES" sz="1400" b="1" dirty="0">
                <a:solidFill>
                  <a:schemeClr val="accent4">
                    <a:lumMod val="50000"/>
                  </a:schemeClr>
                </a:solidFill>
                <a:latin typeface="Escolar2" panose="00000400000000000000" pitchFamily="2" charset="0"/>
              </a:rPr>
              <a:t>.</a:t>
            </a:r>
          </a:p>
        </p:txBody>
      </p:sp>
      <p:sp>
        <p:nvSpPr>
          <p:cNvPr id="34" name="33 Rectángulo"/>
          <p:cNvSpPr/>
          <p:nvPr/>
        </p:nvSpPr>
        <p:spPr>
          <a:xfrm>
            <a:off x="78476" y="1321196"/>
            <a:ext cx="8669986" cy="3121086"/>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78476" y="4619134"/>
            <a:ext cx="8669986" cy="935413"/>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107504" y="5753168"/>
            <a:ext cx="8669986" cy="935413"/>
          </a:xfrm>
          <a:prstGeom prst="rect">
            <a:avLst/>
          </a:pr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0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7" grpId="0" animBg="1"/>
      <p:bldP spid="19" grpId="0" animBg="1"/>
      <p:bldP spid="21" grpId="0"/>
      <p:bldP spid="22" grpId="0"/>
      <p:bldP spid="24" grpId="0" animBg="1"/>
      <p:bldP spid="25" grpId="0"/>
      <p:bldP spid="27" grpId="0" animBg="1"/>
      <p:bldP spid="28" grpId="0"/>
      <p:bldP spid="29" grpId="0"/>
      <p:bldP spid="30" grpId="0"/>
      <p:bldP spid="31" grpId="0"/>
      <p:bldP spid="32" grpId="0"/>
      <p:bldP spid="33" grpId="0"/>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13</a:t>
            </a:fld>
            <a:endParaRPr lang="es-ES"/>
          </a:p>
        </p:txBody>
      </p:sp>
      <p:sp>
        <p:nvSpPr>
          <p:cNvPr id="45" name="Cuadro de texto 2"/>
          <p:cNvSpPr txBox="1">
            <a:spLocks noChangeArrowheads="1"/>
          </p:cNvSpPr>
          <p:nvPr/>
        </p:nvSpPr>
        <p:spPr bwMode="auto">
          <a:xfrm>
            <a:off x="107504" y="764704"/>
            <a:ext cx="8640960" cy="5486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3500" b="1" u="sng" dirty="0" smtClean="0">
                <a:solidFill>
                  <a:srgbClr val="FF0000"/>
                </a:solidFill>
                <a:latin typeface="Escolar2"/>
                <a:ea typeface="Calibri"/>
                <a:cs typeface="Times New Roman"/>
              </a:rPr>
              <a:t>J</a:t>
            </a:r>
            <a:r>
              <a:rPr lang="es-ES" sz="3500" b="1" u="sng" dirty="0" smtClean="0">
                <a:solidFill>
                  <a:srgbClr val="FF0000"/>
                </a:solidFill>
                <a:effectLst/>
                <a:latin typeface="Escolar2"/>
                <a:ea typeface="Calibri"/>
                <a:cs typeface="Times New Roman"/>
              </a:rPr>
              <a:t>ubilación Ordinaria</a:t>
            </a:r>
            <a:endParaRPr lang="es-ES" sz="3500" u="sng" dirty="0">
              <a:solidFill>
                <a:srgbClr val="FF0000"/>
              </a:solidFill>
              <a:effectLst/>
              <a:latin typeface="Calibri"/>
              <a:ea typeface="Calibri"/>
              <a:cs typeface="Times New Roman"/>
            </a:endParaRPr>
          </a:p>
        </p:txBody>
      </p:sp>
      <p:sp>
        <p:nvSpPr>
          <p:cNvPr id="24" name="Cuadro de texto 2"/>
          <p:cNvSpPr txBox="1">
            <a:spLocks noChangeArrowheads="1"/>
          </p:cNvSpPr>
          <p:nvPr/>
        </p:nvSpPr>
        <p:spPr bwMode="auto">
          <a:xfrm>
            <a:off x="7668344" y="2665347"/>
            <a:ext cx="101924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rgbClr val="003300"/>
                </a:solidFill>
                <a:effectLst/>
                <a:latin typeface="Escolar2" pitchFamily="2" charset="0"/>
                <a:ea typeface="Times New Roman" pitchFamily="18" charset="0"/>
                <a:cs typeface="Tahoma" pitchFamily="34" charset="0"/>
              </a:rPr>
              <a:t>EDAD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rgbClr val="003300"/>
                </a:solidFill>
                <a:effectLst/>
                <a:latin typeface="Escolar2" pitchFamily="2" charset="0"/>
                <a:ea typeface="Times New Roman" pitchFamily="18" charset="0"/>
                <a:cs typeface="Tahoma" pitchFamily="34" charset="0"/>
              </a:rPr>
              <a:t>(+2 meses)</a:t>
            </a:r>
            <a:endParaRPr kumimoji="0" lang="es-ES" alt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30 Elipse"/>
          <p:cNvSpPr>
            <a:spLocks noChangeArrowheads="1"/>
          </p:cNvSpPr>
          <p:nvPr/>
        </p:nvSpPr>
        <p:spPr bwMode="auto">
          <a:xfrm>
            <a:off x="136532" y="3169403"/>
            <a:ext cx="2896983" cy="368859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es-ES" altLang="es-ES" sz="1200" b="1"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SI pueden computarse </a:t>
            </a:r>
            <a:r>
              <a:rPr kumimoji="0" lang="es-ES" altLang="es-ES" sz="1100" b="0" i="0" u="sng" strike="noStrike" cap="none" normalizeH="0" baseline="0" dirty="0" smtClean="0">
                <a:ln>
                  <a:noFill/>
                </a:ln>
                <a:solidFill>
                  <a:srgbClr val="FF0000"/>
                </a:solidFill>
                <a:effectLst/>
                <a:latin typeface="Escolar2" pitchFamily="2" charset="0"/>
                <a:ea typeface="Times New Roman" pitchFamily="18" charset="0"/>
                <a:cs typeface="Tahoma" pitchFamily="34" charset="0"/>
              </a:rPr>
              <a:t>a efectos del c</a:t>
            </a:r>
            <a:r>
              <a:rPr kumimoji="0" lang="es-ES" altLang="es-ES" sz="1100" b="0" i="0" u="sng" strike="noStrike" cap="none" normalizeH="0" baseline="0" dirty="0" smtClean="0">
                <a:ln>
                  <a:noFill/>
                </a:ln>
                <a:solidFill>
                  <a:srgbClr val="FF0000"/>
                </a:solidFill>
                <a:effectLst/>
                <a:latin typeface="Calibri"/>
                <a:ea typeface="Times New Roman" pitchFamily="18" charset="0"/>
                <a:cs typeface="Tahoma" pitchFamily="34" charset="0"/>
              </a:rPr>
              <a:t>á</a:t>
            </a:r>
            <a:r>
              <a:rPr kumimoji="0" lang="es-ES" altLang="es-ES" sz="1100" b="0" i="0" u="sng" strike="noStrike" cap="none" normalizeH="0" baseline="0" dirty="0" smtClean="0">
                <a:ln>
                  <a:noFill/>
                </a:ln>
                <a:solidFill>
                  <a:srgbClr val="FF0000"/>
                </a:solidFill>
                <a:effectLst/>
                <a:latin typeface="Escolar2" pitchFamily="2" charset="0"/>
                <a:ea typeface="Times New Roman" pitchFamily="18" charset="0"/>
                <a:cs typeface="Tahoma" pitchFamily="34" charset="0"/>
              </a:rPr>
              <a:t>lculo de la edad </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ordinaria de jubilaci</a:t>
            </a:r>
            <a:r>
              <a:rPr kumimoji="0" lang="es-ES" altLang="es-ES" sz="1100" b="0" i="0" u="none" strike="noStrike" cap="none" normalizeH="0" baseline="0" dirty="0" smtClean="0">
                <a:ln>
                  <a:noFill/>
                </a:ln>
                <a:solidFill>
                  <a:srgbClr val="FF0000"/>
                </a:solidFill>
                <a:effectLst/>
                <a:latin typeface="Calibri"/>
                <a:ea typeface="Times New Roman" pitchFamily="18" charset="0"/>
                <a:cs typeface="Tahoma" pitchFamily="34" charset="0"/>
              </a:rPr>
              <a:t>ó</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n: </a:t>
            </a:r>
          </a:p>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s-ES" altLang="es-ES" sz="1100" b="0" i="0" u="none" strike="noStrike" cap="none" normalizeH="0" baseline="0" dirty="0" smtClean="0">
              <a:ln>
                <a:noFill/>
              </a:ln>
              <a:solidFill>
                <a:schemeClr val="tx1"/>
              </a:solidFill>
              <a:effectLst/>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Días efectivamente cotizados. </a:t>
            </a:r>
            <a:endParaRPr kumimoji="0" lang="es-ES" altLang="es-ES" sz="1100" b="0" i="0" u="none" strike="noStrike" cap="none" normalizeH="0" baseline="0" dirty="0" smtClean="0">
              <a:ln>
                <a:noFill/>
              </a:ln>
              <a:solidFill>
                <a:schemeClr val="tx1"/>
              </a:solidFill>
              <a:effectLst/>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Días asimilados (parto, excedencias y reducciones de jornada). </a:t>
            </a:r>
            <a:endParaRPr kumimoji="0" lang="es-ES" altLang="es-ES" sz="1100" b="0" i="0" u="none" strike="noStrike" cap="none" normalizeH="0" baseline="0" dirty="0" smtClean="0">
              <a:ln>
                <a:noFill/>
              </a:ln>
              <a:solidFill>
                <a:schemeClr val="tx1"/>
              </a:solidFill>
              <a:effectLst/>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Las cotizaciones subsidio para mayores de 52/55 a</a:t>
            </a:r>
            <a:r>
              <a:rPr kumimoji="0" lang="es-ES" altLang="es-ES" sz="1100" b="0" i="0" u="none" strike="noStrike" cap="none" normalizeH="0" baseline="0" dirty="0" smtClean="0">
                <a:ln>
                  <a:noFill/>
                </a:ln>
                <a:solidFill>
                  <a:srgbClr val="FF0000"/>
                </a:solidFill>
                <a:effectLst/>
                <a:latin typeface="Calibri"/>
                <a:ea typeface="Times New Roman" pitchFamily="18" charset="0"/>
                <a:cs typeface="Tahoma" pitchFamily="34" charset="0"/>
              </a:rPr>
              <a:t>ñ</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os. </a:t>
            </a:r>
            <a:endParaRPr kumimoji="0" lang="es-ES" altLang="es-ES" sz="1100" b="0" i="0" u="none" strike="noStrike" cap="none" normalizeH="0" baseline="0" dirty="0" smtClean="0">
              <a:ln>
                <a:noFill/>
              </a:ln>
              <a:solidFill>
                <a:schemeClr val="tx1"/>
              </a:solidFill>
              <a:effectLst/>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Los d</a:t>
            </a:r>
            <a:r>
              <a:rPr kumimoji="0" lang="es-ES" altLang="es-ES" sz="1100" b="0" i="0" u="none" strike="noStrike" cap="none" normalizeH="0" baseline="0" dirty="0" smtClean="0">
                <a:ln>
                  <a:noFill/>
                </a:ln>
                <a:solidFill>
                  <a:srgbClr val="FF0000"/>
                </a:solidFill>
                <a:effectLst/>
                <a:latin typeface="Calibri"/>
                <a:ea typeface="Times New Roman" pitchFamily="18" charset="0"/>
                <a:cs typeface="Tahoma" pitchFamily="34" charset="0"/>
              </a:rPr>
              <a:t>í</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as asimilados correspondientes al </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hlinkClick r:id="rId3"/>
              </a:rPr>
              <a:t>beneficio por cuidado de hijos o menores acogidos</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 (hasta 270 d</a:t>
            </a:r>
            <a:r>
              <a:rPr kumimoji="0" lang="es-ES" altLang="es-ES" sz="1100" b="0" i="0" u="none" strike="noStrike" cap="none" normalizeH="0" baseline="0" dirty="0" smtClean="0">
                <a:ln>
                  <a:noFill/>
                </a:ln>
                <a:solidFill>
                  <a:srgbClr val="FF0000"/>
                </a:solidFill>
                <a:effectLst/>
                <a:latin typeface="Calibri"/>
                <a:ea typeface="Times New Roman" pitchFamily="18" charset="0"/>
                <a:cs typeface="Tahoma" pitchFamily="34" charset="0"/>
              </a:rPr>
              <a:t>í</a:t>
            </a:r>
            <a:r>
              <a:rPr kumimoji="0" lang="es-ES" altLang="es-ES" sz="1100" b="0"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as por hijo). </a:t>
            </a:r>
            <a:endParaRPr kumimoji="0" lang="es-ES" altLang="es-ES" sz="1100" b="0" i="0" u="none" strike="noStrike" cap="none" normalizeH="0" baseline="0" dirty="0" smtClean="0">
              <a:ln>
                <a:noFill/>
              </a:ln>
              <a:solidFill>
                <a:schemeClr val="tx1"/>
              </a:solidFill>
              <a:effectLst/>
            </a:endParaRPr>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7" name="Rectangle 14"/>
          <p:cNvSpPr>
            <a:spLocks noChangeArrowheads="1"/>
          </p:cNvSpPr>
          <p:nvPr/>
        </p:nvSpPr>
        <p:spPr bwMode="auto">
          <a:xfrm>
            <a:off x="378461" y="2697264"/>
            <a:ext cx="1238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Escolar2" pitchFamily="2" charset="0"/>
                <a:ea typeface="Times New Roman" pitchFamily="18" charset="0"/>
                <a:cs typeface="Tahoma" pitchFamily="34" charset="0"/>
              </a:rPr>
              <a:t> </a:t>
            </a:r>
            <a:r>
              <a:rPr kumimoji="0" lang="es-ES" altLang="es-ES" sz="1600" b="0" i="0" u="none" strike="noStrike" cap="none" normalizeH="0" baseline="0" dirty="0" smtClean="0">
                <a:ln>
                  <a:noFill/>
                </a:ln>
                <a:solidFill>
                  <a:schemeClr val="tx1"/>
                </a:solidFill>
                <a:effectLst/>
                <a:latin typeface="Escolar2" pitchFamily="2" charset="0"/>
                <a:ea typeface="Times New Roman" pitchFamily="18" charset="0"/>
                <a:cs typeface="Tahoma" pitchFamily="34" charset="0"/>
              </a:rPr>
              <a:t>De </a:t>
            </a:r>
            <a:r>
              <a:rPr kumimoji="0" lang="es-ES" altLang="es-ES" sz="1600" b="1" i="0" u="none" strike="noStrike" cap="none" normalizeH="0" baseline="0" dirty="0" smtClean="0">
                <a:ln>
                  <a:noFill/>
                </a:ln>
                <a:solidFill>
                  <a:schemeClr val="tx1"/>
                </a:solidFill>
                <a:effectLst/>
                <a:latin typeface="Escolar2" pitchFamily="2" charset="0"/>
                <a:ea typeface="Times New Roman" pitchFamily="18" charset="0"/>
                <a:cs typeface="Tahoma" pitchFamily="34" charset="0"/>
              </a:rPr>
              <a:t>65 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Escolar2" pitchFamily="2" charset="0"/>
                <a:ea typeface="Times New Roman" pitchFamily="18" charset="0"/>
                <a:cs typeface="Tahoma" pitchFamily="34" charset="0"/>
              </a:rPr>
              <a:t>67 años </a:t>
            </a:r>
            <a:endParaRPr kumimoji="0" lang="es-ES" alt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8" name="Rectangle 16"/>
          <p:cNvSpPr>
            <a:spLocks noChangeArrowheads="1"/>
          </p:cNvSpPr>
          <p:nvPr/>
        </p:nvSpPr>
        <p:spPr bwMode="auto">
          <a:xfrm>
            <a:off x="293376" y="2033488"/>
            <a:ext cx="1196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s-ES" altLang="es-ES" b="1" i="0" u="sng" strike="noStrike" cap="none" normalizeH="0" baseline="0" dirty="0" smtClean="0">
                <a:ln>
                  <a:noFill/>
                </a:ln>
                <a:solidFill>
                  <a:schemeClr val="tx1"/>
                </a:solidFill>
                <a:effectLst/>
                <a:latin typeface="Escolar2" pitchFamily="2" charset="0"/>
                <a:cs typeface="Tahoma" pitchFamily="34" charset="0"/>
              </a:rPr>
              <a:t>No alta</a:t>
            </a:r>
            <a:endParaRPr kumimoji="0" lang="es-ES" altLang="es-E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 name="29 Conector recto de flecha"/>
          <p:cNvCxnSpPr/>
          <p:nvPr/>
        </p:nvCxnSpPr>
        <p:spPr>
          <a:xfrm flipV="1">
            <a:off x="2123728" y="3027902"/>
            <a:ext cx="904071" cy="7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49 Rectángulo"/>
          <p:cNvSpPr/>
          <p:nvPr/>
        </p:nvSpPr>
        <p:spPr>
          <a:xfrm>
            <a:off x="295711" y="1694934"/>
            <a:ext cx="1981633" cy="369332"/>
          </a:xfrm>
          <a:prstGeom prst="rect">
            <a:avLst/>
          </a:prstGeom>
        </p:spPr>
        <p:txBody>
          <a:bodyPr wrap="none">
            <a:spAutoFit/>
          </a:bodyPr>
          <a:lstStyle/>
          <a:p>
            <a:pPr marL="285750" lvl="0" indent="-285750" eaLnBrk="0" fontAlgn="base" hangingPunct="0">
              <a:spcBef>
                <a:spcPct val="0"/>
              </a:spcBef>
              <a:spcAft>
                <a:spcPct val="0"/>
              </a:spcAft>
              <a:buFont typeface="Wingdings" panose="05000000000000000000" pitchFamily="2" charset="2"/>
              <a:buChar char="Ø"/>
            </a:pPr>
            <a:r>
              <a:rPr kumimoji="0" lang="es-ES" altLang="es-ES" b="0" i="0" u="none" strike="noStrike" cap="none" normalizeH="0" baseline="0" dirty="0" smtClean="0">
                <a:ln>
                  <a:noFill/>
                </a:ln>
                <a:solidFill>
                  <a:schemeClr val="tx1"/>
                </a:solidFill>
                <a:effectLst/>
                <a:latin typeface="Escolar2" pitchFamily="2" charset="0"/>
                <a:ea typeface="Times New Roman" pitchFamily="18" charset="0"/>
                <a:cs typeface="Tahoma" pitchFamily="34" charset="0"/>
              </a:rPr>
              <a:t>Alta o asimilada</a:t>
            </a:r>
            <a:endParaRPr kumimoji="0" lang="es-ES" alt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2" name="51 Tabla"/>
          <p:cNvGraphicFramePr>
            <a:graphicFrameLocks noGrp="1"/>
          </p:cNvGraphicFramePr>
          <p:nvPr>
            <p:extLst>
              <p:ext uri="{D42A27DB-BD31-4B8C-83A1-F6EECF244321}">
                <p14:modId xmlns:p14="http://schemas.microsoft.com/office/powerpoint/2010/main" val="3869987139"/>
              </p:ext>
            </p:extLst>
          </p:nvPr>
        </p:nvGraphicFramePr>
        <p:xfrm>
          <a:off x="3027799" y="1527460"/>
          <a:ext cx="4508227" cy="4804198"/>
        </p:xfrm>
        <a:graphic>
          <a:graphicData uri="http://schemas.openxmlformats.org/drawingml/2006/table">
            <a:tbl>
              <a:tblPr firstRow="1" firstCol="1" bandRow="1">
                <a:tableStyleId>{5C22544A-7EE6-4342-B048-85BDC9FD1C3A}</a:tableStyleId>
              </a:tblPr>
              <a:tblGrid>
                <a:gridCol w="1041762"/>
                <a:gridCol w="1985946"/>
                <a:gridCol w="1480519"/>
              </a:tblGrid>
              <a:tr h="207448">
                <a:tc rowSpan="2">
                  <a:txBody>
                    <a:bodyPr/>
                    <a:lstStyle/>
                    <a:p>
                      <a:pPr algn="ctr">
                        <a:lnSpc>
                          <a:spcPct val="115000"/>
                        </a:lnSpc>
                        <a:spcAft>
                          <a:spcPts val="0"/>
                        </a:spcAft>
                      </a:pPr>
                      <a:r>
                        <a:rPr lang="es-ES" sz="1100" dirty="0">
                          <a:solidFill>
                            <a:schemeClr val="tx1"/>
                          </a:solidFill>
                          <a:effectLst/>
                        </a:rPr>
                        <a:t>2019</a:t>
                      </a:r>
                      <a:endParaRPr lang="es-ES" sz="1100" dirty="0">
                        <a:solidFill>
                          <a:schemeClr val="tx1"/>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100" dirty="0">
                          <a:solidFill>
                            <a:schemeClr val="tx1"/>
                          </a:solidFill>
                          <a:effectLst/>
                        </a:rPr>
                        <a:t>36 años y 9 meses o más.</a:t>
                      </a:r>
                      <a:endParaRPr lang="es-ES" sz="1100" dirty="0">
                        <a:solidFill>
                          <a:schemeClr val="tx1"/>
                        </a:solidFill>
                        <a:effectLst/>
                        <a:latin typeface="Calibri"/>
                        <a:ea typeface="Calibri"/>
                        <a:cs typeface="Times New Roman"/>
                      </a:endParaRPr>
                    </a:p>
                  </a:txBody>
                  <a:tcPr marL="60960" marR="60960" marT="30480" marB="30480" anchor="ctr">
                    <a:solidFill>
                      <a:schemeClr val="accent1">
                        <a:lumMod val="20000"/>
                        <a:lumOff val="80000"/>
                      </a:schemeClr>
                    </a:solidFill>
                  </a:tcPr>
                </a:tc>
                <a:tc>
                  <a:txBody>
                    <a:bodyPr/>
                    <a:lstStyle/>
                    <a:p>
                      <a:pPr algn="ctr">
                        <a:lnSpc>
                          <a:spcPct val="115000"/>
                        </a:lnSpc>
                        <a:spcAft>
                          <a:spcPts val="0"/>
                        </a:spcAft>
                      </a:pPr>
                      <a:r>
                        <a:rPr lang="es-ES" sz="1100" dirty="0">
                          <a:solidFill>
                            <a:schemeClr val="tx1"/>
                          </a:solidFill>
                          <a:effectLst/>
                        </a:rPr>
                        <a:t>65 años.</a:t>
                      </a:r>
                      <a:endParaRPr lang="es-ES" sz="1100" dirty="0">
                        <a:solidFill>
                          <a:schemeClr val="tx1"/>
                        </a:solidFill>
                        <a:effectLst/>
                        <a:latin typeface="Calibri"/>
                        <a:ea typeface="Calibri"/>
                        <a:cs typeface="Times New Roman"/>
                      </a:endParaRPr>
                    </a:p>
                  </a:txBody>
                  <a:tcPr marL="60960" marR="60960" marT="30480" marB="30480" anchor="ctr">
                    <a:solidFill>
                      <a:schemeClr val="accent1">
                        <a:lumMod val="20000"/>
                        <a:lumOff val="80000"/>
                      </a:schemeClr>
                    </a:solidFill>
                  </a:tcPr>
                </a:tc>
              </a:tr>
              <a:tr h="126864">
                <a:tc vMerge="1">
                  <a:txBody>
                    <a:bodyPr/>
                    <a:lstStyle/>
                    <a:p>
                      <a:endParaRPr lang="es-ES"/>
                    </a:p>
                  </a:txBody>
                  <a:tcPr/>
                </a:tc>
                <a:tc>
                  <a:txBody>
                    <a:bodyPr/>
                    <a:lstStyle/>
                    <a:p>
                      <a:pPr algn="ctr">
                        <a:lnSpc>
                          <a:spcPct val="115000"/>
                        </a:lnSpc>
                        <a:spcAft>
                          <a:spcPts val="0"/>
                        </a:spcAft>
                      </a:pPr>
                      <a:r>
                        <a:rPr lang="es-ES" sz="1100" dirty="0">
                          <a:solidFill>
                            <a:schemeClr val="tx1"/>
                          </a:solidFill>
                          <a:effectLst/>
                        </a:rPr>
                        <a:t>Menos de 36 años y 9 meses.</a:t>
                      </a:r>
                      <a:endParaRPr lang="es-ES" sz="1100" dirty="0">
                        <a:solidFill>
                          <a:schemeClr val="tx1"/>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100" dirty="0">
                          <a:solidFill>
                            <a:schemeClr val="tx1"/>
                          </a:solidFill>
                          <a:effectLst/>
                        </a:rPr>
                        <a:t>65 años y 8 meses.</a:t>
                      </a:r>
                      <a:endParaRPr lang="es-ES" sz="1100" dirty="0">
                        <a:solidFill>
                          <a:schemeClr val="tx1"/>
                        </a:solidFill>
                        <a:effectLst/>
                        <a:latin typeface="Calibri"/>
                        <a:ea typeface="Calibri"/>
                        <a:cs typeface="Times New Roman"/>
                      </a:endParaRPr>
                    </a:p>
                  </a:txBody>
                  <a:tcPr marL="60960" marR="60960" marT="30480" marB="30480" anchor="ctr"/>
                </a:tc>
              </a:tr>
              <a:tr h="0">
                <a:tc rowSpan="2">
                  <a:txBody>
                    <a:bodyPr/>
                    <a:lstStyle/>
                    <a:p>
                      <a:pPr algn="ctr">
                        <a:lnSpc>
                          <a:spcPct val="115000"/>
                        </a:lnSpc>
                        <a:spcAft>
                          <a:spcPts val="0"/>
                        </a:spcAft>
                      </a:pPr>
                      <a:r>
                        <a:rPr lang="es-ES" sz="1100" b="1" dirty="0">
                          <a:solidFill>
                            <a:schemeClr val="tx1"/>
                          </a:solidFill>
                          <a:effectLst/>
                        </a:rPr>
                        <a:t> 2020</a:t>
                      </a:r>
                      <a:endParaRPr lang="es-ES" sz="1100" b="1" dirty="0">
                        <a:solidFill>
                          <a:schemeClr val="tx1"/>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100" b="1" dirty="0">
                          <a:solidFill>
                            <a:schemeClr val="tx1"/>
                          </a:solidFill>
                          <a:effectLst/>
                        </a:rPr>
                        <a:t>37 o más años.</a:t>
                      </a:r>
                      <a:endParaRPr lang="es-ES" sz="1100" b="1" dirty="0">
                        <a:solidFill>
                          <a:schemeClr val="tx1"/>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100" b="1" dirty="0">
                          <a:solidFill>
                            <a:schemeClr val="tx1"/>
                          </a:solidFill>
                          <a:effectLst/>
                        </a:rPr>
                        <a:t>65 años.</a:t>
                      </a:r>
                      <a:endParaRPr lang="es-ES" sz="1100" b="1" dirty="0">
                        <a:solidFill>
                          <a:schemeClr val="tx1"/>
                        </a:solidFill>
                        <a:effectLst/>
                        <a:latin typeface="Calibri"/>
                        <a:ea typeface="Calibri"/>
                        <a:cs typeface="Times New Roman"/>
                      </a:endParaRPr>
                    </a:p>
                  </a:txBody>
                  <a:tcPr marL="60960" marR="60960" marT="30480" marB="30480" anchor="ctr"/>
                </a:tc>
              </a:tr>
              <a:tr h="118288">
                <a:tc vMerge="1">
                  <a:txBody>
                    <a:bodyPr/>
                    <a:lstStyle/>
                    <a:p>
                      <a:endParaRPr lang="es-ES"/>
                    </a:p>
                  </a:txBody>
                  <a:tcPr/>
                </a:tc>
                <a:tc>
                  <a:txBody>
                    <a:bodyPr/>
                    <a:lstStyle/>
                    <a:p>
                      <a:pPr algn="ctr">
                        <a:lnSpc>
                          <a:spcPct val="115000"/>
                        </a:lnSpc>
                        <a:spcAft>
                          <a:spcPts val="0"/>
                        </a:spcAft>
                      </a:pPr>
                      <a:r>
                        <a:rPr lang="es-ES" sz="1100" b="1" dirty="0">
                          <a:solidFill>
                            <a:schemeClr val="tx1"/>
                          </a:solidFill>
                          <a:effectLst/>
                        </a:rPr>
                        <a:t>Menos de 37 años.</a:t>
                      </a:r>
                      <a:endParaRPr lang="es-ES" sz="1100" b="1" dirty="0">
                        <a:solidFill>
                          <a:schemeClr val="tx1"/>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100" b="1" dirty="0">
                          <a:solidFill>
                            <a:schemeClr val="tx1"/>
                          </a:solidFill>
                          <a:effectLst/>
                        </a:rPr>
                        <a:t>65 años y 10 meses.</a:t>
                      </a:r>
                      <a:endParaRPr lang="es-ES" sz="1100" b="1" dirty="0">
                        <a:solidFill>
                          <a:schemeClr val="tx1"/>
                        </a:solidFill>
                        <a:effectLst/>
                        <a:latin typeface="Calibri"/>
                        <a:ea typeface="Calibri"/>
                        <a:cs typeface="Times New Roman"/>
                      </a:endParaRPr>
                    </a:p>
                  </a:txBody>
                  <a:tcPr marL="60960" marR="60960" marT="30480" marB="30480" anchor="ctr"/>
                </a:tc>
              </a:tr>
              <a:tr h="245152">
                <a:tc rowSpan="2">
                  <a:txBody>
                    <a:bodyPr/>
                    <a:lstStyle/>
                    <a:p>
                      <a:pPr algn="ctr">
                        <a:lnSpc>
                          <a:spcPct val="115000"/>
                        </a:lnSpc>
                        <a:spcAft>
                          <a:spcPts val="0"/>
                        </a:spcAft>
                      </a:pPr>
                      <a:r>
                        <a:rPr lang="es-ES" sz="1000" dirty="0">
                          <a:solidFill>
                            <a:srgbClr val="C00000"/>
                          </a:solidFill>
                          <a:effectLst/>
                        </a:rPr>
                        <a:t>2021</a:t>
                      </a:r>
                      <a:endParaRPr lang="es-ES" sz="1000" dirty="0">
                        <a:solidFill>
                          <a:srgbClr val="C00000"/>
                        </a:solidFill>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dirty="0">
                          <a:solidFill>
                            <a:srgbClr val="C00000"/>
                          </a:solidFill>
                          <a:effectLst/>
                        </a:rPr>
                        <a:t>37 años y 3 meses o más.</a:t>
                      </a:r>
                      <a:endParaRPr lang="es-ES" sz="1000" dirty="0">
                        <a:solidFill>
                          <a:srgbClr val="C00000"/>
                        </a:solidFill>
                        <a:effectLst/>
                        <a:latin typeface="Calibri"/>
                        <a:ea typeface="Calibri"/>
                        <a:cs typeface="Times New Roman"/>
                      </a:endParaRPr>
                    </a:p>
                  </a:txBody>
                  <a:tcPr marL="60960" marR="60960" marT="30480" marB="30480" anchor="ctr">
                    <a:solidFill>
                      <a:schemeClr val="accent3">
                        <a:lumMod val="40000"/>
                        <a:lumOff val="60000"/>
                      </a:schemeClr>
                    </a:solidFill>
                  </a:tcPr>
                </a:tc>
                <a:tc>
                  <a:txBody>
                    <a:bodyPr/>
                    <a:lstStyle/>
                    <a:p>
                      <a:pPr algn="ctr">
                        <a:lnSpc>
                          <a:spcPct val="115000"/>
                        </a:lnSpc>
                        <a:spcAft>
                          <a:spcPts val="0"/>
                        </a:spcAft>
                      </a:pPr>
                      <a:r>
                        <a:rPr lang="es-ES" sz="1000" dirty="0">
                          <a:solidFill>
                            <a:srgbClr val="C00000"/>
                          </a:solidFill>
                          <a:effectLst/>
                        </a:rPr>
                        <a:t>65 años.</a:t>
                      </a:r>
                      <a:endParaRPr lang="es-ES" sz="1000" dirty="0">
                        <a:solidFill>
                          <a:srgbClr val="C00000"/>
                        </a:solidFill>
                        <a:effectLst/>
                        <a:latin typeface="Calibri"/>
                        <a:ea typeface="Calibri"/>
                        <a:cs typeface="Times New Roman"/>
                      </a:endParaRPr>
                    </a:p>
                  </a:txBody>
                  <a:tcPr marL="60960" marR="60960" marT="30480" marB="30480" anchor="ctr">
                    <a:solidFill>
                      <a:schemeClr val="accent3">
                        <a:lumMod val="40000"/>
                        <a:lumOff val="60000"/>
                      </a:schemeClr>
                    </a:solidFill>
                  </a:tcPr>
                </a:tc>
              </a:tr>
              <a:tr h="89966">
                <a:tc vMerge="1">
                  <a:txBody>
                    <a:bodyPr/>
                    <a:lstStyle/>
                    <a:p>
                      <a:endParaRPr lang="es-ES"/>
                    </a:p>
                  </a:txBody>
                  <a:tcPr/>
                </a:tc>
                <a:tc>
                  <a:txBody>
                    <a:bodyPr/>
                    <a:lstStyle/>
                    <a:p>
                      <a:pPr algn="ctr">
                        <a:lnSpc>
                          <a:spcPct val="115000"/>
                        </a:lnSpc>
                        <a:spcAft>
                          <a:spcPts val="0"/>
                        </a:spcAft>
                      </a:pPr>
                      <a:r>
                        <a:rPr lang="es-ES" sz="1000">
                          <a:solidFill>
                            <a:srgbClr val="C00000"/>
                          </a:solidFill>
                          <a:effectLst/>
                        </a:rPr>
                        <a:t>Menos de 37 años y 3 meses.</a:t>
                      </a:r>
                      <a:endParaRPr lang="es-ES" sz="1000">
                        <a:solidFill>
                          <a:srgbClr val="C00000"/>
                        </a:solidFill>
                        <a:effectLst/>
                        <a:latin typeface="Calibri"/>
                        <a:ea typeface="Calibri"/>
                        <a:cs typeface="Times New Roman"/>
                      </a:endParaRPr>
                    </a:p>
                  </a:txBody>
                  <a:tcPr marL="60960" marR="60960" marT="30480" marB="30480" anchor="ctr">
                    <a:solidFill>
                      <a:schemeClr val="accent3">
                        <a:lumMod val="40000"/>
                        <a:lumOff val="60000"/>
                      </a:schemeClr>
                    </a:solidFill>
                  </a:tcPr>
                </a:tc>
                <a:tc>
                  <a:txBody>
                    <a:bodyPr/>
                    <a:lstStyle/>
                    <a:p>
                      <a:pPr algn="ctr">
                        <a:lnSpc>
                          <a:spcPct val="115000"/>
                        </a:lnSpc>
                        <a:spcAft>
                          <a:spcPts val="0"/>
                        </a:spcAft>
                      </a:pPr>
                      <a:r>
                        <a:rPr lang="es-ES" sz="1000" dirty="0">
                          <a:solidFill>
                            <a:srgbClr val="C00000"/>
                          </a:solidFill>
                          <a:effectLst/>
                        </a:rPr>
                        <a:t>66 años.</a:t>
                      </a:r>
                      <a:endParaRPr lang="es-ES" sz="1000" dirty="0">
                        <a:solidFill>
                          <a:srgbClr val="C00000"/>
                        </a:solidFill>
                        <a:effectLst/>
                        <a:latin typeface="Calibri"/>
                        <a:ea typeface="Calibri"/>
                        <a:cs typeface="Times New Roman"/>
                      </a:endParaRPr>
                    </a:p>
                  </a:txBody>
                  <a:tcPr marL="60960" marR="60960" marT="30480" marB="30480" anchor="ctr">
                    <a:solidFill>
                      <a:schemeClr val="accent3">
                        <a:lumMod val="40000"/>
                        <a:lumOff val="60000"/>
                      </a:schemeClr>
                    </a:solidFill>
                  </a:tcPr>
                </a:tc>
              </a:tr>
              <a:tr h="207448">
                <a:tc rowSpan="2">
                  <a:txBody>
                    <a:bodyPr/>
                    <a:lstStyle/>
                    <a:p>
                      <a:pPr algn="ctr">
                        <a:lnSpc>
                          <a:spcPct val="115000"/>
                        </a:lnSpc>
                        <a:spcAft>
                          <a:spcPts val="0"/>
                        </a:spcAft>
                      </a:pPr>
                      <a:r>
                        <a:rPr lang="es-ES" sz="1000">
                          <a:effectLst/>
                        </a:rPr>
                        <a:t>2022</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37 años y 6 meses o más.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65 años.</a:t>
                      </a:r>
                      <a:endParaRPr lang="es-ES" sz="1000">
                        <a:effectLst/>
                        <a:latin typeface="Calibri"/>
                        <a:ea typeface="Calibri"/>
                        <a:cs typeface="Times New Roman"/>
                      </a:endParaRPr>
                    </a:p>
                  </a:txBody>
                  <a:tcPr marL="60960" marR="60960" marT="30480" marB="30480" anchor="ctr"/>
                </a:tc>
              </a:tr>
              <a:tr h="198872">
                <a:tc vMerge="1">
                  <a:txBody>
                    <a:bodyPr/>
                    <a:lstStyle/>
                    <a:p>
                      <a:endParaRPr lang="es-ES"/>
                    </a:p>
                  </a:txBody>
                  <a:tcPr/>
                </a:tc>
                <a:tc>
                  <a:txBody>
                    <a:bodyPr/>
                    <a:lstStyle/>
                    <a:p>
                      <a:pPr algn="ctr">
                        <a:lnSpc>
                          <a:spcPct val="115000"/>
                        </a:lnSpc>
                        <a:spcAft>
                          <a:spcPts val="0"/>
                        </a:spcAft>
                      </a:pPr>
                      <a:r>
                        <a:rPr lang="es-ES" sz="1000" dirty="0">
                          <a:effectLst/>
                        </a:rPr>
                        <a:t>Menos de 37 años y 6 meses.</a:t>
                      </a:r>
                      <a:endParaRPr lang="es-ES" sz="1000" dirty="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66 años y 2 meses.</a:t>
                      </a:r>
                      <a:endParaRPr lang="es-ES" sz="1000">
                        <a:effectLst/>
                        <a:latin typeface="Calibri"/>
                        <a:ea typeface="Calibri"/>
                        <a:cs typeface="Times New Roman"/>
                      </a:endParaRPr>
                    </a:p>
                  </a:txBody>
                  <a:tcPr marL="60960" marR="60960" marT="30480" marB="30480" anchor="ctr"/>
                </a:tc>
              </a:tr>
              <a:tr h="118288">
                <a:tc rowSpan="2">
                  <a:txBody>
                    <a:bodyPr/>
                    <a:lstStyle/>
                    <a:p>
                      <a:pPr algn="ctr">
                        <a:lnSpc>
                          <a:spcPct val="115000"/>
                        </a:lnSpc>
                        <a:spcAft>
                          <a:spcPts val="0"/>
                        </a:spcAft>
                      </a:pPr>
                      <a:r>
                        <a:rPr lang="es-ES" sz="1000">
                          <a:effectLst/>
                        </a:rPr>
                        <a:t>2023</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37 años y 9 meses o más.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dirty="0">
                          <a:effectLst/>
                        </a:rPr>
                        <a:t>65 años.</a:t>
                      </a:r>
                      <a:endParaRPr lang="es-ES" sz="1000" dirty="0">
                        <a:effectLst/>
                        <a:latin typeface="Calibri"/>
                        <a:ea typeface="Calibri"/>
                        <a:cs typeface="Times New Roman"/>
                      </a:endParaRPr>
                    </a:p>
                  </a:txBody>
                  <a:tcPr marL="60960" marR="60960" marT="30480" marB="30480" anchor="ctr"/>
                </a:tc>
              </a:tr>
              <a:tr h="109712">
                <a:tc vMerge="1">
                  <a:txBody>
                    <a:bodyPr/>
                    <a:lstStyle/>
                    <a:p>
                      <a:endParaRPr lang="es-ES"/>
                    </a:p>
                  </a:txBody>
                  <a:tcPr/>
                </a:tc>
                <a:tc>
                  <a:txBody>
                    <a:bodyPr/>
                    <a:lstStyle/>
                    <a:p>
                      <a:pPr algn="ctr">
                        <a:lnSpc>
                          <a:spcPct val="115000"/>
                        </a:lnSpc>
                        <a:spcAft>
                          <a:spcPts val="0"/>
                        </a:spcAft>
                      </a:pPr>
                      <a:r>
                        <a:rPr lang="es-ES" sz="1000">
                          <a:effectLst/>
                        </a:rPr>
                        <a:t>Menos de 37 años y 9 meses.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66 años y 4 meses.</a:t>
                      </a:r>
                      <a:endParaRPr lang="es-ES" sz="1000">
                        <a:effectLst/>
                        <a:latin typeface="Calibri"/>
                        <a:ea typeface="Calibri"/>
                        <a:cs typeface="Times New Roman"/>
                      </a:endParaRPr>
                    </a:p>
                  </a:txBody>
                  <a:tcPr marL="60960" marR="60960" marT="30480" marB="30480" anchor="ctr"/>
                </a:tc>
              </a:tr>
              <a:tr h="101136">
                <a:tc rowSpan="2">
                  <a:txBody>
                    <a:bodyPr/>
                    <a:lstStyle/>
                    <a:p>
                      <a:pPr algn="ctr">
                        <a:lnSpc>
                          <a:spcPct val="115000"/>
                        </a:lnSpc>
                        <a:spcAft>
                          <a:spcPts val="0"/>
                        </a:spcAft>
                      </a:pPr>
                      <a:r>
                        <a:rPr lang="es-ES" sz="1000">
                          <a:effectLst/>
                        </a:rPr>
                        <a:t>2024</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38 o más años.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65 años.</a:t>
                      </a:r>
                      <a:endParaRPr lang="es-ES" sz="1000">
                        <a:effectLst/>
                        <a:latin typeface="Calibri"/>
                        <a:ea typeface="Calibri"/>
                        <a:cs typeface="Times New Roman"/>
                      </a:endParaRPr>
                    </a:p>
                  </a:txBody>
                  <a:tcPr marL="60960" marR="60960" marT="30480" marB="30480" anchor="ctr"/>
                </a:tc>
              </a:tr>
              <a:tr h="92560">
                <a:tc vMerge="1">
                  <a:txBody>
                    <a:bodyPr/>
                    <a:lstStyle/>
                    <a:p>
                      <a:endParaRPr lang="es-ES"/>
                    </a:p>
                  </a:txBody>
                  <a:tcPr/>
                </a:tc>
                <a:tc>
                  <a:txBody>
                    <a:bodyPr/>
                    <a:lstStyle/>
                    <a:p>
                      <a:pPr algn="ctr">
                        <a:lnSpc>
                          <a:spcPct val="115000"/>
                        </a:lnSpc>
                        <a:spcAft>
                          <a:spcPts val="0"/>
                        </a:spcAft>
                      </a:pPr>
                      <a:r>
                        <a:rPr lang="es-ES" sz="1000" dirty="0">
                          <a:effectLst/>
                        </a:rPr>
                        <a:t>Menos de 38 años.</a:t>
                      </a:r>
                      <a:endParaRPr lang="es-ES" sz="1000" dirty="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dirty="0">
                          <a:effectLst/>
                        </a:rPr>
                        <a:t>66 años y 6 meses.</a:t>
                      </a:r>
                      <a:endParaRPr lang="es-ES" sz="1000" dirty="0">
                        <a:effectLst/>
                        <a:latin typeface="Calibri"/>
                        <a:ea typeface="Calibri"/>
                        <a:cs typeface="Times New Roman"/>
                      </a:endParaRPr>
                    </a:p>
                  </a:txBody>
                  <a:tcPr marL="60960" marR="60960" marT="30480" marB="30480" anchor="ctr"/>
                </a:tc>
              </a:tr>
              <a:tr h="0">
                <a:tc rowSpan="2">
                  <a:txBody>
                    <a:bodyPr/>
                    <a:lstStyle/>
                    <a:p>
                      <a:pPr algn="ctr">
                        <a:lnSpc>
                          <a:spcPct val="115000"/>
                        </a:lnSpc>
                        <a:spcAft>
                          <a:spcPts val="0"/>
                        </a:spcAft>
                      </a:pPr>
                      <a:r>
                        <a:rPr lang="es-ES" sz="1000">
                          <a:effectLst/>
                        </a:rPr>
                        <a:t>2025</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38 años y 3 meses o más.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dirty="0">
                          <a:effectLst/>
                        </a:rPr>
                        <a:t>65 años.</a:t>
                      </a:r>
                      <a:endParaRPr lang="es-ES" sz="1000" dirty="0">
                        <a:effectLst/>
                        <a:latin typeface="Calibri"/>
                        <a:ea typeface="Calibri"/>
                        <a:cs typeface="Times New Roman"/>
                      </a:endParaRPr>
                    </a:p>
                  </a:txBody>
                  <a:tcPr marL="60960" marR="60960" marT="30480" marB="30480" anchor="ctr"/>
                </a:tc>
              </a:tr>
              <a:tr h="219424">
                <a:tc vMerge="1">
                  <a:txBody>
                    <a:bodyPr/>
                    <a:lstStyle/>
                    <a:p>
                      <a:endParaRPr lang="es-ES"/>
                    </a:p>
                  </a:txBody>
                  <a:tcPr/>
                </a:tc>
                <a:tc>
                  <a:txBody>
                    <a:bodyPr/>
                    <a:lstStyle/>
                    <a:p>
                      <a:pPr algn="ctr">
                        <a:lnSpc>
                          <a:spcPct val="115000"/>
                        </a:lnSpc>
                        <a:spcAft>
                          <a:spcPts val="0"/>
                        </a:spcAft>
                      </a:pPr>
                      <a:r>
                        <a:rPr lang="es-ES" sz="1000">
                          <a:effectLst/>
                        </a:rPr>
                        <a:t>Menos de 38 años y 3 meses.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66 años y 8 meses.</a:t>
                      </a:r>
                      <a:endParaRPr lang="es-ES" sz="1000">
                        <a:effectLst/>
                        <a:latin typeface="Calibri"/>
                        <a:ea typeface="Calibri"/>
                        <a:cs typeface="Times New Roman"/>
                      </a:endParaRPr>
                    </a:p>
                  </a:txBody>
                  <a:tcPr marL="60960" marR="60960" marT="30480" marB="30480" anchor="ctr"/>
                </a:tc>
              </a:tr>
              <a:tr h="0">
                <a:tc rowSpan="2">
                  <a:txBody>
                    <a:bodyPr/>
                    <a:lstStyle/>
                    <a:p>
                      <a:pPr algn="ctr">
                        <a:lnSpc>
                          <a:spcPct val="115000"/>
                        </a:lnSpc>
                        <a:spcAft>
                          <a:spcPts val="0"/>
                        </a:spcAft>
                      </a:pPr>
                      <a:r>
                        <a:rPr lang="es-ES" sz="1000">
                          <a:effectLst/>
                        </a:rPr>
                        <a:t>2026</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38 años y 3 meses o más.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65 años.</a:t>
                      </a:r>
                      <a:endParaRPr lang="es-ES" sz="1000">
                        <a:effectLst/>
                        <a:latin typeface="Calibri"/>
                        <a:ea typeface="Calibri"/>
                        <a:cs typeface="Times New Roman"/>
                      </a:endParaRPr>
                    </a:p>
                  </a:txBody>
                  <a:tcPr marL="60960" marR="60960" marT="30480" marB="30480" anchor="ctr"/>
                </a:tc>
              </a:tr>
              <a:tr h="0">
                <a:tc vMerge="1">
                  <a:txBody>
                    <a:bodyPr/>
                    <a:lstStyle/>
                    <a:p>
                      <a:endParaRPr lang="es-ES"/>
                    </a:p>
                  </a:txBody>
                  <a:tcPr/>
                </a:tc>
                <a:tc>
                  <a:txBody>
                    <a:bodyPr/>
                    <a:lstStyle/>
                    <a:p>
                      <a:pPr algn="ctr">
                        <a:lnSpc>
                          <a:spcPct val="115000"/>
                        </a:lnSpc>
                        <a:spcAft>
                          <a:spcPts val="0"/>
                        </a:spcAft>
                      </a:pPr>
                      <a:r>
                        <a:rPr lang="es-ES" sz="1000">
                          <a:effectLst/>
                        </a:rPr>
                        <a:t>Menos de 38 años y 3 meses.</a:t>
                      </a:r>
                      <a:endParaRPr lang="es-ES" sz="10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000">
                          <a:effectLst/>
                        </a:rPr>
                        <a:t>66 años y 10 meses.</a:t>
                      </a:r>
                      <a:endParaRPr lang="es-ES" sz="1000">
                        <a:effectLst/>
                        <a:latin typeface="Calibri"/>
                        <a:ea typeface="Calibri"/>
                        <a:cs typeface="Times New Roman"/>
                      </a:endParaRPr>
                    </a:p>
                  </a:txBody>
                  <a:tcPr marL="60960" marR="60960" marT="30480" marB="30480" anchor="ctr"/>
                </a:tc>
              </a:tr>
              <a:tr h="193696">
                <a:tc rowSpan="2">
                  <a:txBody>
                    <a:bodyPr/>
                    <a:lstStyle/>
                    <a:p>
                      <a:pPr algn="ctr">
                        <a:lnSpc>
                          <a:spcPct val="115000"/>
                        </a:lnSpc>
                        <a:spcAft>
                          <a:spcPts val="0"/>
                        </a:spcAft>
                      </a:pPr>
                      <a:r>
                        <a:rPr lang="es-ES" sz="1200" dirty="0">
                          <a:effectLst/>
                        </a:rPr>
                        <a:t>A partir del año 2027</a:t>
                      </a:r>
                      <a:endParaRPr lang="es-ES" sz="1200" dirty="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200">
                          <a:effectLst/>
                        </a:rPr>
                        <a:t>38 años y 6 meses o más.</a:t>
                      </a:r>
                      <a:endParaRPr lang="es-ES" sz="120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200">
                          <a:effectLst/>
                        </a:rPr>
                        <a:t>65 años.</a:t>
                      </a:r>
                      <a:endParaRPr lang="es-ES" sz="1200">
                        <a:effectLst/>
                        <a:latin typeface="Calibri"/>
                        <a:ea typeface="Calibri"/>
                        <a:cs typeface="Times New Roman"/>
                      </a:endParaRPr>
                    </a:p>
                  </a:txBody>
                  <a:tcPr marL="60960" marR="60960" marT="30480" marB="30480" anchor="ctr"/>
                </a:tc>
              </a:tr>
              <a:tr h="288032">
                <a:tc vMerge="1">
                  <a:txBody>
                    <a:bodyPr/>
                    <a:lstStyle/>
                    <a:p>
                      <a:endParaRPr lang="es-ES"/>
                    </a:p>
                  </a:txBody>
                  <a:tcPr/>
                </a:tc>
                <a:tc>
                  <a:txBody>
                    <a:bodyPr/>
                    <a:lstStyle/>
                    <a:p>
                      <a:pPr algn="ctr">
                        <a:lnSpc>
                          <a:spcPct val="115000"/>
                        </a:lnSpc>
                        <a:spcAft>
                          <a:spcPts val="0"/>
                        </a:spcAft>
                      </a:pPr>
                      <a:r>
                        <a:rPr lang="es-ES" sz="1200" dirty="0">
                          <a:effectLst/>
                        </a:rPr>
                        <a:t>Menos de 38 años y 6 meses.</a:t>
                      </a:r>
                      <a:endParaRPr lang="es-ES" sz="1200" dirty="0">
                        <a:effectLst/>
                        <a:latin typeface="Calibri"/>
                        <a:ea typeface="Calibri"/>
                        <a:cs typeface="Times New Roman"/>
                      </a:endParaRPr>
                    </a:p>
                  </a:txBody>
                  <a:tcPr marL="60960" marR="60960" marT="30480" marB="30480" anchor="ctr"/>
                </a:tc>
                <a:tc>
                  <a:txBody>
                    <a:bodyPr/>
                    <a:lstStyle/>
                    <a:p>
                      <a:pPr algn="ctr">
                        <a:lnSpc>
                          <a:spcPct val="115000"/>
                        </a:lnSpc>
                        <a:spcAft>
                          <a:spcPts val="0"/>
                        </a:spcAft>
                      </a:pPr>
                      <a:r>
                        <a:rPr lang="es-ES" sz="1200" dirty="0">
                          <a:effectLst/>
                        </a:rPr>
                        <a:t>67 años.</a:t>
                      </a:r>
                      <a:endParaRPr lang="es-ES" sz="1200" dirty="0">
                        <a:effectLst/>
                        <a:latin typeface="Calibri"/>
                        <a:ea typeface="Calibri"/>
                        <a:cs typeface="Times New Roman"/>
                      </a:endParaRPr>
                    </a:p>
                  </a:txBody>
                  <a:tcPr marL="60960" marR="60960" marT="30480" marB="30480" anchor="ctr"/>
                </a:tc>
              </a:tr>
            </a:tbl>
          </a:graphicData>
        </a:graphic>
      </p:graphicFrame>
      <p:sp>
        <p:nvSpPr>
          <p:cNvPr id="54" name="53 Rectángulo"/>
          <p:cNvSpPr/>
          <p:nvPr/>
        </p:nvSpPr>
        <p:spPr>
          <a:xfrm>
            <a:off x="7524328" y="4509120"/>
            <a:ext cx="1379286" cy="646331"/>
          </a:xfrm>
          <a:prstGeom prst="rect">
            <a:avLst/>
          </a:prstGeom>
        </p:spPr>
        <p:txBody>
          <a:bodyPr wrap="square">
            <a:spAutoFit/>
          </a:bodyPr>
          <a:lstStyle/>
          <a:p>
            <a:pPr lvl="0" algn="ctr" eaLnBrk="0" fontAlgn="base" hangingPunct="0">
              <a:spcBef>
                <a:spcPct val="0"/>
              </a:spcBef>
              <a:spcAft>
                <a:spcPct val="0"/>
              </a:spcAft>
            </a:pPr>
            <a:r>
              <a:rPr kumimoji="0" lang="es-ES" altLang="es-ES" b="1" i="0" u="none" strike="noStrike" cap="none" normalizeH="0" baseline="0" dirty="0" smtClean="0">
                <a:ln>
                  <a:noFill/>
                </a:ln>
                <a:solidFill>
                  <a:srgbClr val="003300"/>
                </a:solidFill>
                <a:effectLst/>
                <a:latin typeface="Escolar2" pitchFamily="2" charset="0"/>
                <a:ea typeface="Times New Roman" pitchFamily="18" charset="0"/>
                <a:cs typeface="Tahoma" pitchFamily="34" charset="0"/>
              </a:rPr>
              <a:t>Cotizaciones (+3 meses)</a:t>
            </a:r>
            <a:endParaRPr kumimoji="0" lang="es-ES" alt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57" name="56 Flecha curvada hacia la izquierda">
            <a:hlinkClick r:id="rId4" action="ppaction://hlinksldjump"/>
          </p:cNvPr>
          <p:cNvSpPr/>
          <p:nvPr/>
        </p:nvSpPr>
        <p:spPr>
          <a:xfrm>
            <a:off x="7812360" y="548680"/>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03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47" grpId="0"/>
      <p:bldP spid="48" grpId="0"/>
      <p:bldP spid="50"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16200000">
            <a:off x="7622608" y="790414"/>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14</a:t>
            </a:fld>
            <a:endParaRPr lang="es-ES"/>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12 Imagen"/>
          <p:cNvPicPr/>
          <p:nvPr/>
        </p:nvPicPr>
        <p:blipFill rotWithShape="1">
          <a:blip r:embed="rId3"/>
          <a:srcRect l="26351" t="50812" r="27080" b="31322"/>
          <a:stretch/>
        </p:blipFill>
        <p:spPr bwMode="auto">
          <a:xfrm>
            <a:off x="161764" y="1443979"/>
            <a:ext cx="8442684" cy="1718006"/>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274690" y="4407559"/>
            <a:ext cx="8136904" cy="2200602"/>
          </a:xfrm>
          <a:prstGeom prst="rect">
            <a:avLst/>
          </a:prstGeom>
        </p:spPr>
        <p:txBody>
          <a:bodyPr wrap="square">
            <a:spAutoFit/>
          </a:bodyPr>
          <a:lstStyle/>
          <a:p>
            <a:pPr marL="285750" indent="-285750">
              <a:spcAft>
                <a:spcPts val="600"/>
              </a:spcAft>
              <a:buFont typeface="Wingdings" panose="05000000000000000000" pitchFamily="2" charset="2"/>
              <a:buChar char="v"/>
            </a:pPr>
            <a:r>
              <a:rPr lang="es-ES" sz="1600" dirty="0">
                <a:latin typeface="Corbel" panose="020B0503020204020204" pitchFamily="34" charset="0"/>
              </a:rPr>
              <a:t>Si HC </a:t>
            </a:r>
            <a:r>
              <a:rPr lang="es-ES" sz="1600" i="1" dirty="0">
                <a:latin typeface="Corbel" panose="020B0503020204020204" pitchFamily="34" charset="0"/>
              </a:rPr>
              <a:t>a partir de 1-1-2016 </a:t>
            </a:r>
            <a:r>
              <a:rPr lang="es-ES" sz="1600" dirty="0" smtClean="0">
                <a:latin typeface="Corbel" panose="020B0503020204020204" pitchFamily="34" charset="0"/>
              </a:rPr>
              <a:t>calcularemos </a:t>
            </a:r>
            <a:r>
              <a:rPr lang="es-ES" sz="1600" dirty="0">
                <a:latin typeface="Corbel" panose="020B0503020204020204" pitchFamily="34" charset="0"/>
              </a:rPr>
              <a:t>el </a:t>
            </a:r>
            <a:r>
              <a:rPr lang="es-ES" sz="1600" b="1" dirty="0">
                <a:latin typeface="Corbel" panose="020B0503020204020204" pitchFamily="34" charset="0"/>
              </a:rPr>
              <a:t>Complemento de Maternidad</a:t>
            </a:r>
            <a:r>
              <a:rPr lang="es-ES" sz="1600" dirty="0">
                <a:latin typeface="Corbel" panose="020B0503020204020204" pitchFamily="34" charset="0"/>
              </a:rPr>
              <a:t> según </a:t>
            </a:r>
            <a:r>
              <a:rPr lang="es-ES" sz="1600" dirty="0" smtClean="0">
                <a:latin typeface="Corbel" panose="020B0503020204020204" pitchFamily="34" charset="0"/>
              </a:rPr>
              <a:t>hijos</a:t>
            </a:r>
          </a:p>
          <a:p>
            <a:pPr marL="285750" indent="-285750">
              <a:spcAft>
                <a:spcPts val="600"/>
              </a:spcAft>
              <a:buFont typeface="Wingdings" panose="05000000000000000000" pitchFamily="2" charset="2"/>
              <a:buChar char="v"/>
            </a:pPr>
            <a:endParaRPr lang="es-ES" sz="1600" dirty="0">
              <a:latin typeface="Corbel" panose="020B0503020204020204" pitchFamily="34" charset="0"/>
            </a:endParaRPr>
          </a:p>
          <a:p>
            <a:pPr marL="285750" indent="-285750">
              <a:spcAft>
                <a:spcPts val="600"/>
              </a:spcAft>
              <a:buFont typeface="Wingdings" panose="05000000000000000000" pitchFamily="2" charset="2"/>
              <a:buChar char="v"/>
            </a:pPr>
            <a:endParaRPr lang="es-ES" sz="1600" dirty="0" smtClean="0">
              <a:latin typeface="Corbel" panose="020B0503020204020204" pitchFamily="34" charset="0"/>
            </a:endParaRPr>
          </a:p>
          <a:p>
            <a:pPr marL="285750" indent="-285750">
              <a:spcAft>
                <a:spcPts val="600"/>
              </a:spcAft>
              <a:buFont typeface="Wingdings" panose="05000000000000000000" pitchFamily="2" charset="2"/>
              <a:buChar char="v"/>
            </a:pPr>
            <a:endParaRPr lang="es-ES" sz="1600" dirty="0" smtClean="0">
              <a:latin typeface="Corbel" panose="020B0503020204020204" pitchFamily="34" charset="0"/>
            </a:endParaRPr>
          </a:p>
          <a:p>
            <a:pPr marL="285750" indent="-285750">
              <a:spcAft>
                <a:spcPts val="600"/>
              </a:spcAft>
              <a:buFont typeface="Wingdings" panose="05000000000000000000" pitchFamily="2" charset="2"/>
              <a:buChar char="v"/>
            </a:pPr>
            <a:r>
              <a:rPr lang="es-ES" sz="1600" dirty="0" smtClean="0">
                <a:latin typeface="Corbel" panose="020B0503020204020204" pitchFamily="34" charset="0"/>
              </a:rPr>
              <a:t>Si HC a partir del 4-2-2021</a:t>
            </a:r>
            <a:r>
              <a:rPr lang="es-ES" sz="1600" b="1" dirty="0" smtClean="0">
                <a:latin typeface="Corbel" panose="020B0503020204020204" pitchFamily="34" charset="0"/>
              </a:rPr>
              <a:t>. Calculamos el </a:t>
            </a:r>
            <a:r>
              <a:rPr lang="es-ES" sz="1600" b="1" dirty="0" smtClean="0">
                <a:latin typeface="Corbel" panose="020B0503020204020204" pitchFamily="34" charset="0"/>
                <a:hlinkClick r:id="rId4" action="ppaction://hlinkfile"/>
              </a:rPr>
              <a:t>Complemento para reducción de la brecha de género</a:t>
            </a:r>
            <a:endParaRPr lang="es-ES" sz="1600" b="1" dirty="0" smtClean="0">
              <a:latin typeface="Corbel" panose="020B0503020204020204" pitchFamily="34" charset="0"/>
            </a:endParaRPr>
          </a:p>
          <a:p>
            <a:pPr lvl="1">
              <a:spcAft>
                <a:spcPts val="300"/>
              </a:spcAft>
            </a:pPr>
            <a:endParaRPr lang="es-ES" sz="1600" dirty="0">
              <a:latin typeface="Corbel" panose="020B0503020204020204" pitchFamily="34" charset="0"/>
            </a:endParaRPr>
          </a:p>
        </p:txBody>
      </p:sp>
      <p:sp>
        <p:nvSpPr>
          <p:cNvPr id="19" name="Rectangle 2"/>
          <p:cNvSpPr txBox="1">
            <a:spLocks noChangeArrowheads="1"/>
          </p:cNvSpPr>
          <p:nvPr/>
        </p:nvSpPr>
        <p:spPr>
          <a:xfrm>
            <a:off x="0" y="-38854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p:cNvSpPr/>
          <p:nvPr/>
        </p:nvSpPr>
        <p:spPr>
          <a:xfrm>
            <a:off x="323528" y="3209460"/>
            <a:ext cx="8424936" cy="1077218"/>
          </a:xfrm>
          <a:prstGeom prst="rect">
            <a:avLst/>
          </a:prstGeom>
        </p:spPr>
        <p:txBody>
          <a:bodyPr wrap="square">
            <a:spAutoFit/>
          </a:bodyPr>
          <a:lstStyle/>
          <a:p>
            <a:pPr marL="285750" indent="-285750">
              <a:buFont typeface="Wingdings" panose="05000000000000000000" pitchFamily="2" charset="2"/>
              <a:buChar char="v"/>
            </a:pPr>
            <a:r>
              <a:rPr lang="es-ES" sz="1600" b="1" dirty="0" smtClean="0">
                <a:latin typeface="Corbel" panose="020B0503020204020204" pitchFamily="34" charset="0"/>
              </a:rPr>
              <a:t>Factor de Sostenibilidad:</a:t>
            </a:r>
          </a:p>
          <a:p>
            <a:r>
              <a:rPr lang="es-ES" sz="1600" dirty="0" smtClean="0">
                <a:latin typeface="Corbel" panose="020B0503020204020204" pitchFamily="34" charset="0"/>
              </a:rPr>
              <a:t>A </a:t>
            </a:r>
            <a:r>
              <a:rPr lang="es-ES" sz="1600" dirty="0">
                <a:latin typeface="Corbel" panose="020B0503020204020204" pitchFamily="34" charset="0"/>
              </a:rPr>
              <a:t>la cuantía así determinada le será de aplicación el factor de sostenibilidad que </a:t>
            </a:r>
            <a:r>
              <a:rPr lang="es-ES" sz="1600" dirty="0" smtClean="0">
                <a:latin typeface="Corbel" panose="020B0503020204020204" pitchFamily="34" charset="0"/>
              </a:rPr>
              <a:t>corresponda en </a:t>
            </a:r>
            <a:r>
              <a:rPr lang="es-ES" sz="1600" dirty="0">
                <a:latin typeface="Corbel" panose="020B0503020204020204" pitchFamily="34" charset="0"/>
              </a:rPr>
              <a:t>cada momento, según lo establecido en el artículo 211 de la LGSS, al que luego </a:t>
            </a:r>
            <a:r>
              <a:rPr lang="es-ES" sz="1600" dirty="0" smtClean="0">
                <a:latin typeface="Corbel" panose="020B0503020204020204" pitchFamily="34" charset="0"/>
              </a:rPr>
              <a:t>nos referiremos</a:t>
            </a:r>
            <a:r>
              <a:rPr lang="es-ES" sz="1600" dirty="0">
                <a:latin typeface="Corbel" panose="020B0503020204020204" pitchFamily="34" charset="0"/>
              </a:rPr>
              <a:t>, y que </a:t>
            </a:r>
            <a:r>
              <a:rPr lang="es-ES" sz="1600" b="1" dirty="0">
                <a:latin typeface="Corbel" panose="020B0503020204020204" pitchFamily="34" charset="0"/>
              </a:rPr>
              <a:t>estaba previsto que entraría en vigor en el año </a:t>
            </a:r>
            <a:r>
              <a:rPr lang="es-ES" sz="1600" b="1" dirty="0" smtClean="0">
                <a:latin typeface="Corbel" panose="020B0503020204020204" pitchFamily="34" charset="0"/>
              </a:rPr>
              <a:t>2019 previsto ahora no antes del 2023.</a:t>
            </a:r>
            <a:endParaRPr lang="es-ES" sz="1600" b="1" dirty="0">
              <a:latin typeface="Corbel" panose="020B0503020204020204" pitchFamily="34" charset="0"/>
            </a:endParaRPr>
          </a:p>
        </p:txBody>
      </p:sp>
      <p:sp>
        <p:nvSpPr>
          <p:cNvPr id="45" name="Cuadro de texto 2"/>
          <p:cNvSpPr txBox="1">
            <a:spLocks noChangeArrowheads="1"/>
          </p:cNvSpPr>
          <p:nvPr/>
        </p:nvSpPr>
        <p:spPr bwMode="auto">
          <a:xfrm>
            <a:off x="107504" y="720120"/>
            <a:ext cx="6120680" cy="54864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S" sz="3500" b="1" u="sng" dirty="0" smtClean="0">
                <a:latin typeface="Escolar2"/>
                <a:ea typeface="Calibri"/>
                <a:cs typeface="Times New Roman"/>
              </a:rPr>
              <a:t>Cuantía de la Pensión</a:t>
            </a:r>
            <a:r>
              <a:rPr lang="es-ES" sz="3500" b="1" u="sng" dirty="0" smtClean="0">
                <a:effectLst/>
                <a:latin typeface="Escolar2"/>
                <a:ea typeface="Calibri"/>
                <a:cs typeface="Times New Roman"/>
              </a:rPr>
              <a:t>:</a:t>
            </a:r>
            <a:endParaRPr lang="es-ES" sz="3500" u="sng" dirty="0">
              <a:effectLst/>
              <a:latin typeface="Calibri"/>
              <a:ea typeface="Calibri"/>
              <a:cs typeface="Times New Roman"/>
            </a:endParaRPr>
          </a:p>
        </p:txBody>
      </p:sp>
      <p:sp>
        <p:nvSpPr>
          <p:cNvPr id="3" name="2 Rectángulo">
            <a:hlinkClick r:id="rId5" action="ppaction://hlinksldjump"/>
          </p:cNvPr>
          <p:cNvSpPr/>
          <p:nvPr/>
        </p:nvSpPr>
        <p:spPr>
          <a:xfrm>
            <a:off x="3167844" y="2970933"/>
            <a:ext cx="623653" cy="477054"/>
          </a:xfrm>
          <a:prstGeom prst="rect">
            <a:avLst/>
          </a:prstGeom>
          <a:noFill/>
        </p:spPr>
        <p:txBody>
          <a:bodyPr wrap="square" lIns="91440" tIns="45720" rIns="91440" bIns="45720">
            <a:spAutoFit/>
          </a:bodyPr>
          <a:lstStyle/>
          <a:p>
            <a:pPr algn="ctr"/>
            <a:r>
              <a:rPr lang="es-ES" sz="25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anose="030F0702030302020204" pitchFamily="66" charset="0"/>
              </a:rPr>
              <a:t>¿?</a:t>
            </a:r>
            <a:endParaRPr lang="es-ES" sz="25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anose="030F0702030302020204" pitchFamily="66" charset="0"/>
            </a:endParaRPr>
          </a:p>
        </p:txBody>
      </p:sp>
      <p:sp>
        <p:nvSpPr>
          <p:cNvPr id="15" name="14 Rectángulo"/>
          <p:cNvSpPr/>
          <p:nvPr/>
        </p:nvSpPr>
        <p:spPr>
          <a:xfrm>
            <a:off x="2189157" y="6157763"/>
            <a:ext cx="4693678" cy="523220"/>
          </a:xfrm>
          <a:prstGeom prst="rect">
            <a:avLst/>
          </a:prstGeom>
        </p:spPr>
        <p:txBody>
          <a:bodyPr wrap="square">
            <a:spAutoFit/>
          </a:bodyPr>
          <a:lstStyle/>
          <a:p>
            <a:r>
              <a:rPr lang="es-ES" sz="1400" b="1" dirty="0" smtClean="0">
                <a:solidFill>
                  <a:srgbClr val="FF0000"/>
                </a:solidFill>
                <a:effectLst>
                  <a:outerShdw blurRad="38100" dist="38100" dir="2700000" algn="tl">
                    <a:srgbClr val="000000">
                      <a:alpha val="43137"/>
                    </a:srgbClr>
                  </a:outerShdw>
                </a:effectLst>
                <a:latin typeface="Escolar2" panose="00000400000000000000" pitchFamily="2" charset="0"/>
              </a:rPr>
              <a:t>Excepto:</a:t>
            </a:r>
          </a:p>
          <a:p>
            <a:pPr marL="285750" indent="-285750">
              <a:buFont typeface="Arial" panose="020B0604020202020204" pitchFamily="34" charset="0"/>
              <a:buChar char="•"/>
            </a:pPr>
            <a:r>
              <a:rPr lang="es-ES" sz="1400" b="1" dirty="0" smtClean="0">
                <a:solidFill>
                  <a:srgbClr val="FF0000"/>
                </a:solidFill>
                <a:effectLst>
                  <a:outerShdw blurRad="38100" dist="38100" dir="2700000" algn="tl">
                    <a:srgbClr val="000000">
                      <a:alpha val="43137"/>
                    </a:srgbClr>
                  </a:outerShdw>
                </a:effectLst>
                <a:latin typeface="Escolar2" panose="00000400000000000000" pitchFamily="2" charset="0"/>
              </a:rPr>
              <a:t>Jubilación Parcial</a:t>
            </a:r>
            <a:endParaRPr lang="es-ES" sz="1400" dirty="0">
              <a:solidFill>
                <a:srgbClr val="FF0000"/>
              </a:solidFill>
              <a:effectLst>
                <a:outerShdw blurRad="38100" dist="38100" dir="2700000" algn="tl">
                  <a:srgbClr val="000000">
                    <a:alpha val="43137"/>
                  </a:srgbClr>
                </a:outerShdw>
              </a:effectLst>
              <a:latin typeface="Escolar2" panose="00000400000000000000" pitchFamily="2" charset="0"/>
            </a:endParaRPr>
          </a:p>
        </p:txBody>
      </p:sp>
      <p:pic>
        <p:nvPicPr>
          <p:cNvPr id="6" name="Imagen 5"/>
          <p:cNvPicPr>
            <a:picLocks noChangeAspect="1"/>
          </p:cNvPicPr>
          <p:nvPr/>
        </p:nvPicPr>
        <p:blipFill>
          <a:blip r:embed="rId6"/>
          <a:stretch>
            <a:fillRect/>
          </a:stretch>
        </p:blipFill>
        <p:spPr>
          <a:xfrm>
            <a:off x="2215692" y="4909258"/>
            <a:ext cx="4712616" cy="969348"/>
          </a:xfrm>
          <a:prstGeom prst="rect">
            <a:avLst/>
          </a:prstGeom>
        </p:spPr>
      </p:pic>
    </p:spTree>
    <p:extLst>
      <p:ext uri="{BB962C8B-B14F-4D97-AF65-F5344CB8AC3E}">
        <p14:creationId xmlns:p14="http://schemas.microsoft.com/office/powerpoint/2010/main" val="18131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rotWithShape="1">
          <a:blip r:embed="rId3"/>
          <a:srcRect l="23219" t="38051" r="23819" b="20185"/>
          <a:stretch/>
        </p:blipFill>
        <p:spPr bwMode="auto">
          <a:xfrm>
            <a:off x="92561" y="1372127"/>
            <a:ext cx="8640960" cy="4348649"/>
          </a:xfrm>
          <a:prstGeom prst="rect">
            <a:avLst/>
          </a:prstGeom>
          <a:ln>
            <a:noFill/>
          </a:ln>
          <a:extLst>
            <a:ext uri="{53640926-AAD7-44D8-BBD7-CCE9431645EC}">
              <a14:shadowObscured xmlns:a14="http://schemas.microsoft.com/office/drawing/2010/main"/>
            </a:ext>
          </a:extLst>
        </p:spPr>
      </p:pic>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15</a:t>
            </a:fld>
            <a:endParaRPr lang="es-ES"/>
          </a:p>
        </p:txBody>
      </p:sp>
      <p:sp>
        <p:nvSpPr>
          <p:cNvPr id="45" name="Cuadro de texto 2"/>
          <p:cNvSpPr txBox="1">
            <a:spLocks noChangeArrowheads="1"/>
          </p:cNvSpPr>
          <p:nvPr/>
        </p:nvSpPr>
        <p:spPr bwMode="auto">
          <a:xfrm>
            <a:off x="107504" y="648112"/>
            <a:ext cx="8640960" cy="5486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3500" b="1" u="sng" dirty="0" smtClean="0">
                <a:latin typeface="Escolar2"/>
                <a:ea typeface="Calibri"/>
                <a:cs typeface="Times New Roman"/>
              </a:rPr>
              <a:t>Cuantía de la Pensión</a:t>
            </a:r>
            <a:r>
              <a:rPr lang="es-ES" sz="3500" b="1" u="sng" dirty="0" smtClean="0">
                <a:effectLst/>
                <a:latin typeface="Escolar2"/>
                <a:ea typeface="Calibri"/>
                <a:cs typeface="Times New Roman"/>
              </a:rPr>
              <a:t>:</a:t>
            </a:r>
            <a:endParaRPr lang="es-ES" sz="3500" u="sng" dirty="0">
              <a:effectLst/>
              <a:latin typeface="Calibri"/>
              <a:ea typeface="Calibri"/>
              <a:cs typeface="Times New Roman"/>
            </a:endParaRPr>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8" name="Rectangle 16"/>
          <p:cNvSpPr>
            <a:spLocks noChangeArrowheads="1"/>
          </p:cNvSpPr>
          <p:nvPr/>
        </p:nvSpPr>
        <p:spPr bwMode="auto">
          <a:xfrm>
            <a:off x="107504" y="1372127"/>
            <a:ext cx="41044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kumimoji="0" lang="es-ES" altLang="es-ES" sz="3000" b="1" i="0" strike="noStrike" cap="none" normalizeH="0" baseline="0" dirty="0" smtClean="0">
                <a:ln>
                  <a:noFill/>
                </a:ln>
                <a:solidFill>
                  <a:schemeClr val="bg2">
                    <a:lumMod val="50000"/>
                  </a:schemeClr>
                </a:solidFill>
                <a:effectLst/>
                <a:latin typeface="Escolar2" pitchFamily="2" charset="0"/>
                <a:cs typeface="Tahoma" pitchFamily="34" charset="0"/>
              </a:rPr>
              <a:t>Base Reguladora:</a:t>
            </a:r>
          </a:p>
          <a:p>
            <a:pPr marR="0" lvl="0" defTabSz="914400" rtl="0" eaLnBrk="1" fontAlgn="base" latinLnBrk="0" hangingPunct="1">
              <a:lnSpc>
                <a:spcPct val="100000"/>
              </a:lnSpc>
              <a:spcBef>
                <a:spcPct val="0"/>
              </a:spcBef>
              <a:spcAft>
                <a:spcPct val="0"/>
              </a:spcAft>
              <a:buClrTx/>
              <a:buSzTx/>
              <a:tabLst/>
            </a:pPr>
            <a:endParaRPr kumimoji="0" lang="es-ES" altLang="es-ES" sz="3000" b="0" i="0"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0" name="9 Flecha curvada hacia la izquierda">
            <a:hlinkClick r:id="rId4" action="ppaction://hlinksldjump"/>
          </p:cNvPr>
          <p:cNvSpPr/>
          <p:nvPr/>
        </p:nvSpPr>
        <p:spPr>
          <a:xfrm>
            <a:off x="7524328" y="404664"/>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Flecha derecha 2"/>
          <p:cNvSpPr/>
          <p:nvPr/>
        </p:nvSpPr>
        <p:spPr>
          <a:xfrm>
            <a:off x="5292080" y="5575966"/>
            <a:ext cx="576064" cy="144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755576" y="6021288"/>
            <a:ext cx="4392488" cy="369332"/>
          </a:xfrm>
          <a:prstGeom prst="rect">
            <a:avLst/>
          </a:prstGeom>
          <a:noFill/>
        </p:spPr>
        <p:txBody>
          <a:bodyPr wrap="square" rtlCol="0">
            <a:spAutoFit/>
          </a:bodyPr>
          <a:lstStyle/>
          <a:p>
            <a:r>
              <a:rPr lang="es-ES" dirty="0" smtClean="0">
                <a:solidFill>
                  <a:srgbClr val="C00000"/>
                </a:solidFill>
                <a:hlinkClick r:id="rId5"/>
              </a:rPr>
              <a:t>Lagunas de cotización (art. 209 LGSS) </a:t>
            </a:r>
            <a:endParaRPr lang="es-ES" dirty="0">
              <a:solidFill>
                <a:srgbClr val="C00000"/>
              </a:solidFill>
            </a:endParaRPr>
          </a:p>
        </p:txBody>
      </p:sp>
    </p:spTree>
    <p:extLst>
      <p:ext uri="{BB962C8B-B14F-4D97-AF65-F5344CB8AC3E}">
        <p14:creationId xmlns:p14="http://schemas.microsoft.com/office/powerpoint/2010/main" val="22908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16</a:t>
            </a:fld>
            <a:endParaRPr lang="es-ES"/>
          </a:p>
        </p:txBody>
      </p:sp>
      <p:sp>
        <p:nvSpPr>
          <p:cNvPr id="45" name="Cuadro de texto 2"/>
          <p:cNvSpPr txBox="1">
            <a:spLocks noChangeArrowheads="1"/>
          </p:cNvSpPr>
          <p:nvPr/>
        </p:nvSpPr>
        <p:spPr bwMode="auto">
          <a:xfrm>
            <a:off x="107504" y="648112"/>
            <a:ext cx="8640960" cy="5486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2400" b="1" u="sng" dirty="0" smtClean="0">
                <a:latin typeface="Escolar2"/>
                <a:ea typeface="Calibri"/>
                <a:cs typeface="Times New Roman"/>
              </a:rPr>
              <a:t>Cuantía de la Pensión</a:t>
            </a:r>
            <a:r>
              <a:rPr lang="es-ES" sz="2400" b="1" u="sng" dirty="0" smtClean="0">
                <a:effectLst/>
                <a:latin typeface="Escolar2"/>
                <a:ea typeface="Calibri"/>
                <a:cs typeface="Times New Roman"/>
              </a:rPr>
              <a:t>:</a:t>
            </a:r>
            <a:endParaRPr lang="es-ES" sz="2400" u="sng" dirty="0">
              <a:effectLst/>
              <a:latin typeface="Calibri"/>
              <a:ea typeface="Calibri"/>
              <a:cs typeface="Times New Roman"/>
            </a:endParaRPr>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8" name="Rectangle 16"/>
          <p:cNvSpPr>
            <a:spLocks noChangeArrowheads="1"/>
          </p:cNvSpPr>
          <p:nvPr/>
        </p:nvSpPr>
        <p:spPr bwMode="auto">
          <a:xfrm>
            <a:off x="107504" y="1345704"/>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lang="es-ES" altLang="es-ES" sz="2000" b="1" dirty="0" smtClean="0">
                <a:solidFill>
                  <a:srgbClr val="C00000"/>
                </a:solidFill>
                <a:latin typeface="Escolar2" pitchFamily="2" charset="0"/>
                <a:cs typeface="Tahoma" pitchFamily="34" charset="0"/>
              </a:rPr>
              <a:t>Porcentaje  según años cotizados</a:t>
            </a:r>
            <a:r>
              <a:rPr kumimoji="0" lang="es-ES" altLang="es-ES" sz="2000" b="1" i="0" strike="noStrike" cap="none" normalizeH="0" baseline="0" dirty="0" smtClean="0">
                <a:ln>
                  <a:noFill/>
                </a:ln>
                <a:solidFill>
                  <a:srgbClr val="C00000"/>
                </a:solidFill>
                <a:effectLst/>
                <a:latin typeface="Escolar2" pitchFamily="2" charset="0"/>
                <a:cs typeface="Tahoma" pitchFamily="34" charset="0"/>
              </a:rPr>
              <a:t>:</a:t>
            </a:r>
            <a:endParaRPr kumimoji="0" lang="es-ES" altLang="es-ES" sz="2000" b="0" i="0" strike="noStrike" cap="none" normalizeH="0" baseline="0" dirty="0" smtClean="0">
              <a:ln>
                <a:noFill/>
              </a:ln>
              <a:solidFill>
                <a:srgbClr val="C00000"/>
              </a:solidFill>
              <a:effectLst/>
              <a:latin typeface="Arial" pitchFamily="34" charset="0"/>
              <a:cs typeface="Arial" pitchFamily="34" charset="0"/>
            </a:endParaRPr>
          </a:p>
        </p:txBody>
      </p:sp>
      <p:sp>
        <p:nvSpPr>
          <p:cNvPr id="14"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258220764"/>
              </p:ext>
            </p:extLst>
          </p:nvPr>
        </p:nvGraphicFramePr>
        <p:xfrm>
          <a:off x="321718" y="2454386"/>
          <a:ext cx="7807297" cy="3704086"/>
        </p:xfrm>
        <a:graphic>
          <a:graphicData uri="http://schemas.openxmlformats.org/drawingml/2006/table">
            <a:tbl>
              <a:tblPr/>
              <a:tblGrid>
                <a:gridCol w="2679930"/>
                <a:gridCol w="5127367"/>
              </a:tblGrid>
              <a:tr h="965472">
                <a:tc>
                  <a:txBody>
                    <a:bodyPr/>
                    <a:lstStyle/>
                    <a:p>
                      <a:r>
                        <a:rPr lang="es-ES" sz="1600" dirty="0">
                          <a:solidFill>
                            <a:srgbClr val="C00000"/>
                          </a:solidFill>
                          <a:latin typeface="Escolar2" panose="00000400000000000000" pitchFamily="2" charset="0"/>
                        </a:rPr>
                        <a:t>Durante los años 2013 a 2019.</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s-ES" sz="1600" dirty="0">
                          <a:solidFill>
                            <a:srgbClr val="C00000"/>
                          </a:solidFill>
                          <a:latin typeface="Escolar2" panose="00000400000000000000" pitchFamily="2" charset="0"/>
                        </a:rPr>
                        <a:t>Por cada mes adicional de cotización entre los meses 1 y 163, el 0,21 por ciento y por cada uno de los 83 meses siguientes, el 0,19 por ciento.</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5472">
                <a:tc>
                  <a:txBody>
                    <a:bodyPr/>
                    <a:lstStyle/>
                    <a:p>
                      <a:r>
                        <a:rPr lang="es-ES" sz="1600" b="1" dirty="0">
                          <a:solidFill>
                            <a:srgbClr val="C00000"/>
                          </a:solidFill>
                          <a:latin typeface="Escolar2" panose="00000400000000000000" pitchFamily="2" charset="0"/>
                        </a:rPr>
                        <a:t>Durante los años 2020 a 2022.</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r>
                        <a:rPr lang="es-ES" sz="1600" b="1" dirty="0">
                          <a:solidFill>
                            <a:srgbClr val="C00000"/>
                          </a:solidFill>
                          <a:latin typeface="Escolar2" panose="00000400000000000000" pitchFamily="2" charset="0"/>
                        </a:rPr>
                        <a:t>Por cada mes adicional de cotización entre los meses 1 y 106, el 0,21 por ciento y por cada uno de los 146 meses siguientes, el 0,19 por ciento.</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39768">
                <a:tc>
                  <a:txBody>
                    <a:bodyPr/>
                    <a:lstStyle/>
                    <a:p>
                      <a:r>
                        <a:rPr lang="es-ES" sz="1600" dirty="0">
                          <a:solidFill>
                            <a:srgbClr val="C00000"/>
                          </a:solidFill>
                          <a:latin typeface="Escolar2" panose="00000400000000000000" pitchFamily="2" charset="0"/>
                        </a:rPr>
                        <a:t>Durante los años 2023 a 2026.</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s-ES" sz="1600" dirty="0">
                          <a:solidFill>
                            <a:srgbClr val="C00000"/>
                          </a:solidFill>
                          <a:latin typeface="Escolar2" panose="00000400000000000000" pitchFamily="2" charset="0"/>
                        </a:rPr>
                        <a:t>Por cada mes adicional de cotización entre los meses 1 y 49, el 0,21 por ciento y por cada uno de los 209 meses siguientes, el 0,19 por ciento.</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5472">
                <a:tc>
                  <a:txBody>
                    <a:bodyPr/>
                    <a:lstStyle/>
                    <a:p>
                      <a:r>
                        <a:rPr lang="es-ES" sz="1600" dirty="0">
                          <a:solidFill>
                            <a:srgbClr val="C00000"/>
                          </a:solidFill>
                          <a:latin typeface="Escolar2" panose="00000400000000000000" pitchFamily="2" charset="0"/>
                        </a:rPr>
                        <a:t>A partir del año 2027.</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s-ES" sz="1600" dirty="0">
                          <a:solidFill>
                            <a:srgbClr val="C00000"/>
                          </a:solidFill>
                          <a:latin typeface="Escolar2" panose="00000400000000000000" pitchFamily="2" charset="0"/>
                        </a:rPr>
                        <a:t>Por cada mes adicional de cotización entre los meses 1 y 248, el 0,19 por ciento y por cada uno de los 16 meses siguientes, el 0,18 por ciento.</a:t>
                      </a:r>
                    </a:p>
                  </a:txBody>
                  <a:tcPr marL="76150" marR="76150" marT="38075" marB="380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6 Rectángulo"/>
          <p:cNvSpPr/>
          <p:nvPr/>
        </p:nvSpPr>
        <p:spPr>
          <a:xfrm>
            <a:off x="97656" y="1718008"/>
            <a:ext cx="8640960" cy="646331"/>
          </a:xfrm>
          <a:prstGeom prst="rect">
            <a:avLst/>
          </a:prstGeom>
        </p:spPr>
        <p:txBody>
          <a:bodyPr wrap="square">
            <a:spAutoFit/>
          </a:bodyPr>
          <a:lstStyle/>
          <a:p>
            <a:pPr marL="342900" indent="-342900">
              <a:buFont typeface="+mj-lt"/>
              <a:buAutoNum type="alphaLcParenR"/>
            </a:pPr>
            <a:r>
              <a:rPr lang="es-ES" dirty="0">
                <a:solidFill>
                  <a:srgbClr val="004C24"/>
                </a:solidFill>
                <a:latin typeface="Escolar2" panose="00000400000000000000" pitchFamily="2" charset="0"/>
              </a:rPr>
              <a:t>Por los </a:t>
            </a:r>
            <a:r>
              <a:rPr lang="es-ES" b="1" dirty="0">
                <a:solidFill>
                  <a:srgbClr val="004C24"/>
                </a:solidFill>
                <a:latin typeface="Escolar2" panose="00000400000000000000" pitchFamily="2" charset="0"/>
              </a:rPr>
              <a:t>primeros quince años </a:t>
            </a:r>
            <a:r>
              <a:rPr lang="es-ES" dirty="0">
                <a:solidFill>
                  <a:srgbClr val="004C24"/>
                </a:solidFill>
                <a:latin typeface="Escolar2" panose="00000400000000000000" pitchFamily="2" charset="0"/>
              </a:rPr>
              <a:t>cotizados, el </a:t>
            </a:r>
            <a:r>
              <a:rPr lang="es-ES" b="1" dirty="0">
                <a:solidFill>
                  <a:srgbClr val="004C24"/>
                </a:solidFill>
                <a:latin typeface="Escolar2" panose="00000400000000000000" pitchFamily="2" charset="0"/>
              </a:rPr>
              <a:t>50 por ciento</a:t>
            </a:r>
            <a:r>
              <a:rPr lang="es-ES" dirty="0">
                <a:solidFill>
                  <a:srgbClr val="004C24"/>
                </a:solidFill>
                <a:latin typeface="Escolar2" panose="00000400000000000000" pitchFamily="2" charset="0"/>
              </a:rPr>
              <a:t>.</a:t>
            </a:r>
          </a:p>
          <a:p>
            <a:pPr marL="342900" indent="-342900">
              <a:buFont typeface="+mj-lt"/>
              <a:buAutoNum type="alphaLcParenR"/>
            </a:pPr>
            <a:r>
              <a:rPr lang="es-ES" dirty="0">
                <a:solidFill>
                  <a:srgbClr val="004C24"/>
                </a:solidFill>
                <a:latin typeface="Escolar2" panose="00000400000000000000" pitchFamily="2" charset="0"/>
              </a:rPr>
              <a:t>A partir del año </a:t>
            </a:r>
            <a:r>
              <a:rPr lang="es-ES" dirty="0" smtClean="0">
                <a:solidFill>
                  <a:srgbClr val="004C24"/>
                </a:solidFill>
                <a:latin typeface="Escolar2" panose="00000400000000000000" pitchFamily="2" charset="0"/>
              </a:rPr>
              <a:t>decimosexto:</a:t>
            </a:r>
            <a:endParaRPr lang="es-ES" dirty="0">
              <a:solidFill>
                <a:srgbClr val="004C24"/>
              </a:solidFill>
              <a:latin typeface="Escolar2" panose="00000400000000000000" pitchFamily="2" charset="0"/>
            </a:endParaRPr>
          </a:p>
        </p:txBody>
      </p:sp>
      <p:sp>
        <p:nvSpPr>
          <p:cNvPr id="10" name="9 Flecha curvada hacia la izquierda">
            <a:hlinkClick r:id="rId3" action="ppaction://hlinksldjump"/>
          </p:cNvPr>
          <p:cNvSpPr/>
          <p:nvPr/>
        </p:nvSpPr>
        <p:spPr>
          <a:xfrm>
            <a:off x="7524328" y="404664"/>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1792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17</a:t>
            </a:fld>
            <a:endParaRPr lang="es-ES"/>
          </a:p>
        </p:txBody>
      </p:sp>
      <p:sp>
        <p:nvSpPr>
          <p:cNvPr id="45" name="Cuadro de texto 2"/>
          <p:cNvSpPr txBox="1">
            <a:spLocks noChangeArrowheads="1"/>
          </p:cNvSpPr>
          <p:nvPr/>
        </p:nvSpPr>
        <p:spPr bwMode="auto">
          <a:xfrm>
            <a:off x="107504" y="648112"/>
            <a:ext cx="8640960" cy="5486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3500" b="1" u="sng" dirty="0" smtClean="0">
                <a:latin typeface="Escolar2"/>
                <a:ea typeface="Calibri"/>
                <a:cs typeface="Times New Roman"/>
              </a:rPr>
              <a:t>Cuantía de la Pensión</a:t>
            </a:r>
            <a:r>
              <a:rPr lang="es-ES" sz="3500" b="1" u="sng" dirty="0" smtClean="0">
                <a:effectLst/>
                <a:latin typeface="Escolar2"/>
                <a:ea typeface="Calibri"/>
                <a:cs typeface="Times New Roman"/>
              </a:rPr>
              <a:t>:</a:t>
            </a:r>
            <a:endParaRPr lang="es-ES" sz="3500" u="sng" dirty="0">
              <a:effectLst/>
              <a:latin typeface="Calibri"/>
              <a:ea typeface="Calibri"/>
              <a:cs typeface="Times New Roman"/>
            </a:endParaRPr>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8" name="Rectangle 16"/>
          <p:cNvSpPr>
            <a:spLocks noChangeArrowheads="1"/>
          </p:cNvSpPr>
          <p:nvPr/>
        </p:nvSpPr>
        <p:spPr bwMode="auto">
          <a:xfrm>
            <a:off x="107504" y="1340768"/>
            <a:ext cx="86409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s-ES" altLang="es-ES" sz="3000" b="1" dirty="0" smtClean="0">
                <a:solidFill>
                  <a:srgbClr val="C00000"/>
                </a:solidFill>
                <a:latin typeface="Escolar2" pitchFamily="2" charset="0"/>
                <a:cs typeface="Tahoma" pitchFamily="34" charset="0"/>
              </a:rPr>
              <a:t>Coeficiente reductor</a:t>
            </a:r>
            <a:r>
              <a:rPr kumimoji="0" lang="es-ES" altLang="es-ES" sz="3000" b="1" i="0" strike="noStrike" cap="none" normalizeH="0" baseline="0" dirty="0" smtClean="0">
                <a:ln>
                  <a:noFill/>
                </a:ln>
                <a:solidFill>
                  <a:srgbClr val="C00000"/>
                </a:solidFill>
                <a:effectLst/>
                <a:latin typeface="Escolar2" pitchFamily="2" charset="0"/>
                <a:cs typeface="Tahoma" pitchFamily="34" charset="0"/>
              </a:rPr>
              <a:t>:</a:t>
            </a:r>
            <a:endParaRPr kumimoji="0" lang="es-ES" altLang="es-ES" sz="3000" b="0" i="0"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120423518"/>
              </p:ext>
            </p:extLst>
          </p:nvPr>
        </p:nvGraphicFramePr>
        <p:xfrm>
          <a:off x="170904" y="2060848"/>
          <a:ext cx="8577560" cy="2576304"/>
        </p:xfrm>
        <a:graphic>
          <a:graphicData uri="http://schemas.openxmlformats.org/drawingml/2006/table">
            <a:tbl>
              <a:tblPr firstRow="1" firstCol="1" bandRow="1">
                <a:tableStyleId>{5C22544A-7EE6-4342-B048-85BDC9FD1C3A}</a:tableStyleId>
              </a:tblPr>
              <a:tblGrid>
                <a:gridCol w="1881494"/>
                <a:gridCol w="3167674"/>
                <a:gridCol w="3528392"/>
              </a:tblGrid>
              <a:tr h="0">
                <a:tc>
                  <a:txBody>
                    <a:bodyPr/>
                    <a:lstStyle/>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Periodo cotizado</a:t>
                      </a:r>
                    </a:p>
                  </a:txBody>
                  <a:tcPr marL="68580" marR="68580" marT="0" marB="0"/>
                </a:tc>
                <a:tc>
                  <a:txBody>
                    <a:bodyPr/>
                    <a:lstStyle/>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Coeficiente de reducción por trimestre (Involuntaria)</a:t>
                      </a:r>
                    </a:p>
                  </a:txBody>
                  <a:tcPr marL="68580" marR="68580" marT="0" marB="0"/>
                </a:tc>
                <a:tc>
                  <a:txBody>
                    <a:bodyPr/>
                    <a:lstStyle/>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Coeficiente de reducción por trimestre</a:t>
                      </a:r>
                    </a:p>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(Voluntaria)</a:t>
                      </a:r>
                    </a:p>
                  </a:txBody>
                  <a:tcPr marL="68580" marR="68580" marT="0" marB="0"/>
                </a:tc>
              </a:tr>
              <a:tr h="368032">
                <a:tc>
                  <a:txBody>
                    <a:bodyPr/>
                    <a:lstStyle/>
                    <a:p>
                      <a:pPr marL="0" marR="0" lvl="0" algn="l" defTabSz="914400" rtl="0" eaLnBrk="1" fontAlgn="base" latinLnBrk="0" hangingPunct="1">
                        <a:lnSpc>
                          <a:spcPct val="100000"/>
                        </a:lnSpc>
                        <a:spcBef>
                          <a:spcPct val="0"/>
                        </a:spcBef>
                        <a:spcAft>
                          <a:spcPct val="0"/>
                        </a:spcAft>
                        <a:buClrTx/>
                        <a:buSzTx/>
                        <a:tabLst/>
                      </a:pPr>
                      <a:r>
                        <a:rPr kumimoji="0" lang="es-ES" sz="1400" b="1" kern="1200" dirty="0">
                          <a:solidFill>
                            <a:schemeClr val="tx1"/>
                          </a:solidFill>
                          <a:latin typeface="Escolar2" pitchFamily="2" charset="0"/>
                          <a:ea typeface="+mn-ea"/>
                          <a:cs typeface="Tahoma" pitchFamily="34" charset="0"/>
                        </a:rPr>
                        <a:t>Menos de 38 años y 6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1,875 % ( equivale a un 7,5 % anual)</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2 % (equivale a un 8 % anual)</a:t>
                      </a:r>
                    </a:p>
                  </a:txBody>
                  <a:tcPr marL="68580" marR="68580" marT="0" marB="0"/>
                </a:tc>
              </a:tr>
              <a:tr h="576064">
                <a:tc>
                  <a:txBody>
                    <a:bodyPr/>
                    <a:lstStyle/>
                    <a:p>
                      <a:pPr marL="0" marR="0" lvl="0" algn="l" defTabSz="914400" rtl="0" eaLnBrk="1" fontAlgn="base" latinLnBrk="0" hangingPunct="1">
                        <a:lnSpc>
                          <a:spcPct val="100000"/>
                        </a:lnSpc>
                        <a:spcBef>
                          <a:spcPct val="0"/>
                        </a:spcBef>
                        <a:spcAft>
                          <a:spcPct val="0"/>
                        </a:spcAft>
                        <a:buClrTx/>
                        <a:buSzTx/>
                        <a:tabLst/>
                      </a:pPr>
                      <a:r>
                        <a:rPr kumimoji="0" lang="es-ES" sz="1400" b="1" kern="1200">
                          <a:solidFill>
                            <a:schemeClr val="tx1"/>
                          </a:solidFill>
                          <a:latin typeface="Escolar2" pitchFamily="2" charset="0"/>
                          <a:ea typeface="+mn-ea"/>
                          <a:cs typeface="Tahoma" pitchFamily="34" charset="0"/>
                        </a:rPr>
                        <a:t>De 38 años y 6 meses a 41 años y 5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1,750 % ( equivale a un 7 % anual)</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1,875 % ( equivale a un 7,5 % anual)</a:t>
                      </a:r>
                    </a:p>
                  </a:txBody>
                  <a:tcPr marL="68580" marR="68580" marT="0" marB="0"/>
                </a:tc>
              </a:tr>
              <a:tr h="576064">
                <a:tc>
                  <a:txBody>
                    <a:bodyPr/>
                    <a:lstStyle/>
                    <a:p>
                      <a:pPr marL="0" marR="0" lvl="0" algn="l" defTabSz="914400" rtl="0" eaLnBrk="1" fontAlgn="base" latinLnBrk="0" hangingPunct="1">
                        <a:lnSpc>
                          <a:spcPct val="100000"/>
                        </a:lnSpc>
                        <a:spcBef>
                          <a:spcPct val="0"/>
                        </a:spcBef>
                        <a:spcAft>
                          <a:spcPct val="0"/>
                        </a:spcAft>
                        <a:buClrTx/>
                        <a:buSzTx/>
                        <a:tabLst/>
                      </a:pPr>
                      <a:r>
                        <a:rPr kumimoji="0" lang="es-ES" sz="1400" b="1" kern="1200">
                          <a:solidFill>
                            <a:schemeClr val="tx1"/>
                          </a:solidFill>
                          <a:latin typeface="Escolar2" pitchFamily="2" charset="0"/>
                          <a:ea typeface="+mn-ea"/>
                          <a:cs typeface="Tahoma" pitchFamily="34" charset="0"/>
                        </a:rPr>
                        <a:t>De 41 años y 6 meses a 44 años y 5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a:solidFill>
                            <a:srgbClr val="003217"/>
                          </a:solidFill>
                          <a:latin typeface="Escolar2" pitchFamily="2" charset="0"/>
                          <a:ea typeface="+mn-ea"/>
                          <a:cs typeface="Tahoma" pitchFamily="34" charset="0"/>
                        </a:rPr>
                        <a:t>1,625 % ( equivale a un 6,5 % anual)</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1,750 % ( equivale a un 7 % anual)</a:t>
                      </a:r>
                    </a:p>
                  </a:txBody>
                  <a:tcPr marL="68580" marR="68580" marT="0" marB="0"/>
                </a:tc>
              </a:tr>
              <a:tr h="442704">
                <a:tc>
                  <a:txBody>
                    <a:bodyPr/>
                    <a:lstStyle/>
                    <a:p>
                      <a:pPr marL="0" marR="0" lvl="0" algn="l" defTabSz="914400" rtl="0" eaLnBrk="1" fontAlgn="base" latinLnBrk="0" hangingPunct="1">
                        <a:lnSpc>
                          <a:spcPct val="100000"/>
                        </a:lnSpc>
                        <a:spcBef>
                          <a:spcPct val="0"/>
                        </a:spcBef>
                        <a:spcAft>
                          <a:spcPct val="0"/>
                        </a:spcAft>
                        <a:buClrTx/>
                        <a:buSzTx/>
                        <a:tabLst/>
                      </a:pPr>
                      <a:r>
                        <a:rPr kumimoji="0" lang="es-ES" sz="1400" b="1" kern="1200">
                          <a:solidFill>
                            <a:schemeClr val="tx1"/>
                          </a:solidFill>
                          <a:latin typeface="Escolar2" pitchFamily="2" charset="0"/>
                          <a:ea typeface="+mn-ea"/>
                          <a:cs typeface="Tahoma" pitchFamily="34" charset="0"/>
                        </a:rPr>
                        <a:t>Igual o superior a 44 años y 6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1,500 % (equivale a un 6% anual)</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rgbClr val="003217"/>
                          </a:solidFill>
                          <a:latin typeface="Escolar2" pitchFamily="2" charset="0"/>
                          <a:ea typeface="+mn-ea"/>
                          <a:cs typeface="Tahoma" pitchFamily="34" charset="0"/>
                        </a:rPr>
                        <a:t>1,625 % ( equivale a un 6,5 % anual)</a:t>
                      </a:r>
                    </a:p>
                  </a:txBody>
                  <a:tcPr marL="68580" marR="68580" marT="0" marB="0"/>
                </a:tc>
              </a:tr>
            </a:tbl>
          </a:graphicData>
        </a:graphic>
      </p:graphicFrame>
      <p:sp>
        <p:nvSpPr>
          <p:cNvPr id="11" name="Rectangle 16"/>
          <p:cNvSpPr>
            <a:spLocks noChangeArrowheads="1"/>
          </p:cNvSpPr>
          <p:nvPr/>
        </p:nvSpPr>
        <p:spPr bwMode="auto">
          <a:xfrm>
            <a:off x="117216" y="4638622"/>
            <a:ext cx="86312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s-ES" altLang="es-ES" sz="3000" b="1" dirty="0" smtClean="0">
                <a:solidFill>
                  <a:srgbClr val="C00000"/>
                </a:solidFill>
                <a:latin typeface="Escolar2" pitchFamily="2" charset="0"/>
                <a:cs typeface="Tahoma" pitchFamily="34" charset="0"/>
              </a:rPr>
              <a:t>Coeficiente adicional por Demora</a:t>
            </a:r>
            <a:r>
              <a:rPr kumimoji="0" lang="es-ES" altLang="es-ES" sz="3000" b="1" i="0" strike="noStrike" cap="none" normalizeH="0" baseline="0" dirty="0" smtClean="0">
                <a:ln>
                  <a:noFill/>
                </a:ln>
                <a:solidFill>
                  <a:srgbClr val="C00000"/>
                </a:solidFill>
                <a:effectLst/>
                <a:latin typeface="Escolar2" pitchFamily="2" charset="0"/>
                <a:cs typeface="Tahoma" pitchFamily="34" charset="0"/>
              </a:rPr>
              <a:t>:</a:t>
            </a:r>
            <a:endParaRPr kumimoji="0" lang="es-ES" altLang="es-ES" sz="3000" b="0" i="0" strike="noStrike" cap="none" normalizeH="0" baseline="0" dirty="0" smtClean="0">
              <a:ln>
                <a:noFill/>
              </a:ln>
              <a:solidFill>
                <a:srgbClr val="C00000"/>
              </a:solidFill>
              <a:effectLst/>
              <a:latin typeface="Arial" pitchFamily="34" charset="0"/>
              <a:cs typeface="Arial" pitchFamily="34" charset="0"/>
            </a:endParaRPr>
          </a:p>
        </p:txBody>
      </p:sp>
      <p:sp>
        <p:nvSpPr>
          <p:cNvPr id="13" name="Rectangle 16"/>
          <p:cNvSpPr>
            <a:spLocks noChangeArrowheads="1"/>
          </p:cNvSpPr>
          <p:nvPr/>
        </p:nvSpPr>
        <p:spPr bwMode="auto">
          <a:xfrm>
            <a:off x="117216" y="5135922"/>
            <a:ext cx="902678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ts val="1200"/>
              </a:spcAft>
              <a:buFont typeface="Wingdings" panose="05000000000000000000" pitchFamily="2" charset="2"/>
              <a:buChar char="q"/>
            </a:pPr>
            <a:r>
              <a:rPr lang="es-ES" sz="2000" b="1" dirty="0" smtClean="0">
                <a:solidFill>
                  <a:srgbClr val="003217"/>
                </a:solidFill>
                <a:latin typeface="Escolar2" pitchFamily="2" charset="0"/>
                <a:cs typeface="Tahoma" pitchFamily="34" charset="0"/>
              </a:rPr>
              <a:t>Cumplida </a:t>
            </a:r>
            <a:r>
              <a:rPr lang="es-ES" sz="2000" b="1" dirty="0">
                <a:solidFill>
                  <a:srgbClr val="003217"/>
                </a:solidFill>
                <a:latin typeface="Escolar2" pitchFamily="2" charset="0"/>
                <a:cs typeface="Tahoma" pitchFamily="34" charset="0"/>
              </a:rPr>
              <a:t>la edad ordinaria y carencia mínima </a:t>
            </a:r>
            <a:r>
              <a:rPr lang="es-ES" sz="2000" b="1" dirty="0" smtClean="0">
                <a:solidFill>
                  <a:srgbClr val="003217"/>
                </a:solidFill>
                <a:latin typeface="Escolar2" pitchFamily="2" charset="0"/>
                <a:cs typeface="Tahoma" pitchFamily="34" charset="0"/>
              </a:rPr>
              <a:t>:</a:t>
            </a:r>
          </a:p>
          <a:p>
            <a:pPr marL="706438" lvl="0" indent="-285750" fontAlgn="base">
              <a:spcBef>
                <a:spcPct val="0"/>
              </a:spcBef>
              <a:spcAft>
                <a:spcPts val="600"/>
              </a:spcAft>
              <a:buFont typeface="Wingdings" panose="05000000000000000000" pitchFamily="2" charset="2"/>
              <a:buChar char="Ø"/>
            </a:pPr>
            <a:r>
              <a:rPr lang="es-ES" sz="2000" b="1" dirty="0" smtClean="0">
                <a:solidFill>
                  <a:srgbClr val="003217"/>
                </a:solidFill>
                <a:latin typeface="Escolar2" pitchFamily="2" charset="0"/>
                <a:cs typeface="Tahoma" pitchFamily="34" charset="0"/>
              </a:rPr>
              <a:t>2% por año </a:t>
            </a:r>
            <a:r>
              <a:rPr lang="es-ES" sz="2000" b="1" dirty="0">
                <a:solidFill>
                  <a:srgbClr val="003217"/>
                </a:solidFill>
                <a:latin typeface="Escolar2" pitchFamily="2" charset="0"/>
                <a:cs typeface="Tahoma" pitchFamily="34" charset="0"/>
              </a:rPr>
              <a:t>(hasta 25 años cotizados) </a:t>
            </a:r>
            <a:endParaRPr lang="es-ES" sz="2000" b="1" dirty="0" smtClean="0">
              <a:solidFill>
                <a:srgbClr val="003217"/>
              </a:solidFill>
              <a:latin typeface="Escolar2" pitchFamily="2" charset="0"/>
              <a:cs typeface="Tahoma" pitchFamily="34" charset="0"/>
            </a:endParaRPr>
          </a:p>
          <a:p>
            <a:pPr marL="706438" lvl="0" indent="-285750" fontAlgn="base">
              <a:spcBef>
                <a:spcPct val="0"/>
              </a:spcBef>
              <a:spcAft>
                <a:spcPts val="600"/>
              </a:spcAft>
              <a:buFont typeface="Wingdings" panose="05000000000000000000" pitchFamily="2" charset="2"/>
              <a:buChar char="Ø"/>
            </a:pPr>
            <a:r>
              <a:rPr lang="es-ES" sz="2000" b="1" dirty="0" smtClean="0">
                <a:solidFill>
                  <a:srgbClr val="003217"/>
                </a:solidFill>
                <a:latin typeface="Escolar2" pitchFamily="2" charset="0"/>
                <a:cs typeface="Tahoma" pitchFamily="34" charset="0"/>
              </a:rPr>
              <a:t>2,75% por año </a:t>
            </a:r>
            <a:r>
              <a:rPr lang="es-ES" sz="2000" b="1" dirty="0">
                <a:solidFill>
                  <a:srgbClr val="003217"/>
                </a:solidFill>
                <a:latin typeface="Escolar2" pitchFamily="2" charset="0"/>
                <a:cs typeface="Tahoma" pitchFamily="34" charset="0"/>
              </a:rPr>
              <a:t>(entre 25 y 37) </a:t>
            </a:r>
            <a:endParaRPr lang="es-ES" sz="2000" b="1" dirty="0" smtClean="0">
              <a:solidFill>
                <a:srgbClr val="003217"/>
              </a:solidFill>
              <a:latin typeface="Escolar2" pitchFamily="2" charset="0"/>
              <a:cs typeface="Tahoma" pitchFamily="34" charset="0"/>
            </a:endParaRPr>
          </a:p>
          <a:p>
            <a:pPr marL="706438" lvl="0" indent="-285750" fontAlgn="base">
              <a:spcBef>
                <a:spcPct val="0"/>
              </a:spcBef>
              <a:spcAft>
                <a:spcPts val="600"/>
              </a:spcAft>
              <a:buFont typeface="Wingdings" panose="05000000000000000000" pitchFamily="2" charset="2"/>
              <a:buChar char="Ø"/>
            </a:pPr>
            <a:r>
              <a:rPr lang="es-ES" sz="2000" b="1" dirty="0" smtClean="0">
                <a:solidFill>
                  <a:srgbClr val="003217"/>
                </a:solidFill>
                <a:latin typeface="Escolar2" pitchFamily="2" charset="0"/>
                <a:cs typeface="Tahoma" pitchFamily="34" charset="0"/>
              </a:rPr>
              <a:t>4% por año (más </a:t>
            </a:r>
            <a:r>
              <a:rPr lang="es-ES" sz="2000" b="1" dirty="0">
                <a:solidFill>
                  <a:srgbClr val="003217"/>
                </a:solidFill>
                <a:latin typeface="Escolar2" pitchFamily="2" charset="0"/>
                <a:cs typeface="Tahoma" pitchFamily="34" charset="0"/>
              </a:rPr>
              <a:t>de 37)</a:t>
            </a:r>
            <a:endParaRPr lang="es-ES" altLang="es-ES" sz="2000" b="1" dirty="0">
              <a:solidFill>
                <a:srgbClr val="003217"/>
              </a:solidFill>
              <a:latin typeface="Escolar2" pitchFamily="2" charset="0"/>
              <a:cs typeface="Tahoma" pitchFamily="34" charset="0"/>
            </a:endParaRPr>
          </a:p>
        </p:txBody>
      </p:sp>
      <p:sp>
        <p:nvSpPr>
          <p:cNvPr id="14"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2" name="11 Flecha curvada hacia la izquierda">
            <a:hlinkClick r:id="rId3" action="ppaction://hlinksldjump"/>
          </p:cNvPr>
          <p:cNvSpPr/>
          <p:nvPr/>
        </p:nvSpPr>
        <p:spPr>
          <a:xfrm>
            <a:off x="7524328" y="404664"/>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4675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18</a:t>
            </a:fld>
            <a:endParaRPr lang="es-ES"/>
          </a:p>
        </p:txBody>
      </p:sp>
      <p:sp>
        <p:nvSpPr>
          <p:cNvPr id="45" name="Cuadro de texto 2"/>
          <p:cNvSpPr txBox="1">
            <a:spLocks noChangeArrowheads="1"/>
          </p:cNvSpPr>
          <p:nvPr/>
        </p:nvSpPr>
        <p:spPr bwMode="auto">
          <a:xfrm>
            <a:off x="107504" y="648112"/>
            <a:ext cx="8640960" cy="5486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sz="3500" b="1" u="sng" dirty="0" smtClean="0">
                <a:solidFill>
                  <a:srgbClr val="FF0000"/>
                </a:solidFill>
                <a:latin typeface="Corbel" panose="020B0503020204020204" pitchFamily="34" charset="0"/>
                <a:ea typeface="Calibri"/>
                <a:cs typeface="Times New Roman"/>
              </a:rPr>
              <a:t>Límites Cuantía de la Pensión</a:t>
            </a:r>
            <a:r>
              <a:rPr lang="es-ES" sz="3500" b="1" u="sng" dirty="0" smtClean="0">
                <a:solidFill>
                  <a:srgbClr val="FF0000"/>
                </a:solidFill>
                <a:effectLst/>
                <a:latin typeface="Corbel" panose="020B0503020204020204" pitchFamily="34" charset="0"/>
                <a:ea typeface="Calibri"/>
                <a:cs typeface="Times New Roman"/>
              </a:rPr>
              <a:t>:</a:t>
            </a:r>
            <a:endParaRPr lang="es-ES" sz="3500" u="sng" dirty="0">
              <a:solidFill>
                <a:srgbClr val="FF0000"/>
              </a:solidFill>
              <a:effectLst/>
              <a:latin typeface="Corbel" panose="020B0503020204020204" pitchFamily="34" charset="0"/>
              <a:ea typeface="Calibri"/>
              <a:cs typeface="Times New Roman"/>
            </a:endParaRPr>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8" name="Rectangle 16"/>
          <p:cNvSpPr>
            <a:spLocks noChangeArrowheads="1"/>
          </p:cNvSpPr>
          <p:nvPr/>
        </p:nvSpPr>
        <p:spPr bwMode="auto">
          <a:xfrm>
            <a:off x="228893" y="2215961"/>
            <a:ext cx="828362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fontAlgn="base">
              <a:lnSpc>
                <a:spcPct val="100000"/>
              </a:lnSpc>
              <a:spcBef>
                <a:spcPct val="0"/>
              </a:spcBef>
              <a:spcAft>
                <a:spcPct val="0"/>
              </a:spcAft>
              <a:buClrTx/>
              <a:buSzTx/>
              <a:tabLst/>
            </a:pPr>
            <a:r>
              <a:rPr lang="es-ES" altLang="es-ES" b="1" u="sng" dirty="0">
                <a:solidFill>
                  <a:srgbClr val="FF0000"/>
                </a:solidFill>
              </a:rPr>
              <a:t>Complementos </a:t>
            </a:r>
            <a:r>
              <a:rPr lang="es-ES" altLang="es-ES" b="1" u="sng" dirty="0" smtClean="0">
                <a:solidFill>
                  <a:srgbClr val="FF0000"/>
                </a:solidFill>
              </a:rPr>
              <a:t>mínimos</a:t>
            </a:r>
          </a:p>
          <a:p>
            <a:pPr marL="0" marR="0" lvl="1" fontAlgn="base">
              <a:lnSpc>
                <a:spcPct val="100000"/>
              </a:lnSpc>
              <a:spcBef>
                <a:spcPct val="0"/>
              </a:spcBef>
              <a:spcAft>
                <a:spcPct val="0"/>
              </a:spcAft>
              <a:buClrTx/>
              <a:buSzTx/>
              <a:tabLst/>
            </a:pPr>
            <a:endParaRPr lang="es-ES" altLang="es-ES" b="1" dirty="0">
              <a:solidFill>
                <a:srgbClr val="FF0000"/>
              </a:solidFill>
            </a:endParaRPr>
          </a:p>
          <a:p>
            <a:pPr marL="457200" marR="0" lvl="1" indent="-457200" fontAlgn="base">
              <a:lnSpc>
                <a:spcPct val="100000"/>
              </a:lnSpc>
              <a:spcBef>
                <a:spcPct val="0"/>
              </a:spcBef>
              <a:spcAft>
                <a:spcPct val="0"/>
              </a:spcAft>
              <a:buClrTx/>
              <a:buSzTx/>
              <a:buFont typeface="Wingdings" panose="05000000000000000000" pitchFamily="2" charset="2"/>
              <a:buChar char="Ø"/>
              <a:tabLst/>
            </a:pPr>
            <a:r>
              <a:rPr lang="es-ES" altLang="es-ES" sz="1600" dirty="0">
                <a:solidFill>
                  <a:srgbClr val="FF0000"/>
                </a:solidFill>
              </a:rPr>
              <a:t>Límite rentas 2021 = 7.707,00 €/año u 8.990,00 /año (cónyuge a cargo)</a:t>
            </a:r>
          </a:p>
          <a:p>
            <a:pPr marL="457200" marR="0" lvl="1" indent="-457200" fontAlgn="base">
              <a:lnSpc>
                <a:spcPct val="100000"/>
              </a:lnSpc>
              <a:spcBef>
                <a:spcPct val="0"/>
              </a:spcBef>
              <a:spcAft>
                <a:spcPct val="0"/>
              </a:spcAft>
              <a:buClrTx/>
              <a:buSzTx/>
              <a:buFont typeface="Wingdings" panose="05000000000000000000" pitchFamily="2" charset="2"/>
              <a:buChar char="Ø"/>
              <a:tabLst/>
            </a:pPr>
            <a:r>
              <a:rPr lang="es-ES" altLang="es-ES" sz="1600" dirty="0">
                <a:solidFill>
                  <a:srgbClr val="FF0000"/>
                </a:solidFill>
              </a:rPr>
              <a:t>Límite importe de los complementos mínimos = 402,80 €/mes o 648,76 €/mes</a:t>
            </a:r>
          </a:p>
        </p:txBody>
      </p:sp>
      <p:sp>
        <p:nvSpPr>
          <p:cNvPr id="14"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2" name="11 Flecha curvada hacia la izquierda">
            <a:hlinkClick r:id="rId3" action="ppaction://hlinksldjump"/>
          </p:cNvPr>
          <p:cNvSpPr/>
          <p:nvPr/>
        </p:nvSpPr>
        <p:spPr>
          <a:xfrm>
            <a:off x="7524328" y="404664"/>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 name="Imagen 1"/>
          <p:cNvPicPr>
            <a:picLocks noChangeAspect="1"/>
          </p:cNvPicPr>
          <p:nvPr/>
        </p:nvPicPr>
        <p:blipFill rotWithShape="1">
          <a:blip r:embed="rId4"/>
          <a:srcRect l="20494" b="77824"/>
          <a:stretch/>
        </p:blipFill>
        <p:spPr>
          <a:xfrm>
            <a:off x="343453" y="3423973"/>
            <a:ext cx="8169061" cy="1157155"/>
          </a:xfrm>
          <a:prstGeom prst="rect">
            <a:avLst/>
          </a:prstGeom>
        </p:spPr>
      </p:pic>
      <p:sp>
        <p:nvSpPr>
          <p:cNvPr id="3" name="2 CuadroTexto"/>
          <p:cNvSpPr txBox="1"/>
          <p:nvPr/>
        </p:nvSpPr>
        <p:spPr>
          <a:xfrm>
            <a:off x="260445" y="4797152"/>
            <a:ext cx="8173377" cy="1477328"/>
          </a:xfrm>
          <a:prstGeom prst="rect">
            <a:avLst/>
          </a:prstGeom>
          <a:noFill/>
        </p:spPr>
        <p:txBody>
          <a:bodyPr wrap="square" rtlCol="0">
            <a:spAutoFit/>
          </a:bodyPr>
          <a:lstStyle/>
          <a:p>
            <a:pPr marL="285750" indent="-285750">
              <a:buFont typeface="Wingdings" panose="05000000000000000000" pitchFamily="2" charset="2"/>
              <a:buChar char="Ø"/>
            </a:pPr>
            <a:r>
              <a:rPr lang="es-ES" b="1" u="sng" dirty="0" smtClean="0">
                <a:solidFill>
                  <a:srgbClr val="FF0000"/>
                </a:solidFill>
              </a:rPr>
              <a:t>Cuantía máxima de la pensión de jubilación</a:t>
            </a:r>
          </a:p>
          <a:p>
            <a:pPr marL="742950" lvl="1" indent="-285750">
              <a:buFont typeface="Wingdings" panose="05000000000000000000" pitchFamily="2" charset="2"/>
              <a:buChar char="Ø"/>
            </a:pPr>
            <a:r>
              <a:rPr lang="es-ES" dirty="0" smtClean="0">
                <a:solidFill>
                  <a:srgbClr val="FF0000"/>
                </a:solidFill>
              </a:rPr>
              <a:t>En 2021 = 2.707,49 €/mes o 37.904,86 €/año</a:t>
            </a:r>
          </a:p>
          <a:p>
            <a:pPr lvl="1"/>
            <a:endParaRPr lang="es-ES" dirty="0">
              <a:solidFill>
                <a:srgbClr val="FF0000"/>
              </a:solidFill>
            </a:endParaRPr>
          </a:p>
          <a:p>
            <a:pPr lvl="1"/>
            <a:r>
              <a:rPr lang="es-ES" b="1" dirty="0" smtClean="0">
                <a:solidFill>
                  <a:srgbClr val="FF0000"/>
                </a:solidFill>
              </a:rPr>
              <a:t>Pensión de jubilación demorada </a:t>
            </a:r>
            <a:r>
              <a:rPr lang="es-ES" dirty="0" smtClean="0">
                <a:solidFill>
                  <a:srgbClr val="FF0000"/>
                </a:solidFill>
              </a:rPr>
              <a:t>(base máxima cotización x 12/14</a:t>
            </a:r>
          </a:p>
          <a:p>
            <a:pPr marL="742950" lvl="1" indent="-285750">
              <a:buFont typeface="Wingdings" panose="05000000000000000000" pitchFamily="2" charset="2"/>
              <a:buChar char="Ø"/>
            </a:pPr>
            <a:r>
              <a:rPr lang="es-ES" dirty="0" smtClean="0">
                <a:solidFill>
                  <a:srgbClr val="FF0000"/>
                </a:solidFill>
              </a:rPr>
              <a:t>En 2021 = 3.488,66 €/mes  (4.070,10 x 12 /14)</a:t>
            </a:r>
            <a:endParaRPr lang="es-ES" dirty="0">
              <a:solidFill>
                <a:srgbClr val="FF0000"/>
              </a:solidFill>
            </a:endParaRPr>
          </a:p>
        </p:txBody>
      </p:sp>
      <p:sp>
        <p:nvSpPr>
          <p:cNvPr id="11" name="10 Rectángulo"/>
          <p:cNvSpPr/>
          <p:nvPr/>
        </p:nvSpPr>
        <p:spPr>
          <a:xfrm>
            <a:off x="260444" y="1390093"/>
            <a:ext cx="7983963" cy="861774"/>
          </a:xfrm>
          <a:prstGeom prst="rect">
            <a:avLst/>
          </a:prstGeom>
        </p:spPr>
        <p:txBody>
          <a:bodyPr wrap="square">
            <a:spAutoFit/>
          </a:bodyPr>
          <a:lstStyle/>
          <a:p>
            <a:pPr lvl="0" fontAlgn="base">
              <a:spcBef>
                <a:spcPct val="0"/>
              </a:spcBef>
              <a:spcAft>
                <a:spcPct val="0"/>
              </a:spcAft>
            </a:pPr>
            <a:r>
              <a:rPr lang="es-ES" altLang="es-ES" sz="1600" dirty="0">
                <a:solidFill>
                  <a:schemeClr val="bg2">
                    <a:lumMod val="50000"/>
                  </a:schemeClr>
                </a:solidFill>
              </a:rPr>
              <a:t>Si una vez calculada la pensión no alcanza la cuantía mínima establecida anualmente, se abonará un complemento para alcanzar dicha cuantía en función de la situación familiar del pensionista</a:t>
            </a:r>
            <a:r>
              <a:rPr lang="es-ES" altLang="es-ES" dirty="0">
                <a:solidFill>
                  <a:schemeClr val="bg2">
                    <a:lumMod val="50000"/>
                  </a:schemeClr>
                </a:solidFill>
                <a:latin typeface="Escolar2" pitchFamily="2" charset="0"/>
                <a:cs typeface="Tahoma" pitchFamily="34" charset="0"/>
              </a:rPr>
              <a:t>.</a:t>
            </a:r>
            <a:endParaRPr lang="es-ES" altLang="es-ES"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730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6770479" y="6469374"/>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19</a:t>
            </a:fld>
            <a:endParaRPr lang="es-ES"/>
          </a:p>
        </p:txBody>
      </p:sp>
      <p:sp>
        <p:nvSpPr>
          <p:cNvPr id="11" name="Cuadro de texto 2">
            <a:hlinkClick r:id="rId3" action="ppaction://hlinksldjump"/>
          </p:cNvPr>
          <p:cNvSpPr txBox="1">
            <a:spLocks noChangeArrowheads="1"/>
          </p:cNvSpPr>
          <p:nvPr/>
        </p:nvSpPr>
        <p:spPr bwMode="auto">
          <a:xfrm>
            <a:off x="107504" y="836712"/>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5000" b="1" dirty="0" smtClean="0">
                <a:solidFill>
                  <a:srgbClr val="003300"/>
                </a:solidFill>
                <a:latin typeface="Escolar2"/>
                <a:ea typeface="Times New Roman"/>
                <a:cs typeface="Tahoma"/>
              </a:rPr>
              <a:t>Tipos de Jubilación:</a:t>
            </a:r>
            <a:endParaRPr lang="es-ES" sz="5000" dirty="0">
              <a:effectLst/>
              <a:latin typeface="Times New Roman"/>
              <a:ea typeface="Times New Roman"/>
            </a:endParaRPr>
          </a:p>
        </p:txBody>
      </p:sp>
      <p:sp>
        <p:nvSpPr>
          <p:cNvPr id="2" name="Cuadro de texto 2">
            <a:hlinkClick r:id="rId4" action="ppaction://hlinksldjump"/>
          </p:cNvPr>
          <p:cNvSpPr txBox="1">
            <a:spLocks noChangeArrowheads="1"/>
          </p:cNvSpPr>
          <p:nvPr/>
        </p:nvSpPr>
        <p:spPr bwMode="auto">
          <a:xfrm>
            <a:off x="7055960" y="2859471"/>
            <a:ext cx="1376504" cy="102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rgbClr val="FF0000"/>
                </a:solidFill>
                <a:effectLst/>
                <a:latin typeface="Escolar2" pitchFamily="2" charset="0"/>
                <a:ea typeface="Times New Roman" pitchFamily="18" charset="0"/>
                <a:cs typeface="Times New Roman" pitchFamily="18" charset="0"/>
              </a:rPr>
              <a:t>Edad ordinaria de jubilaci</a:t>
            </a:r>
            <a:r>
              <a:rPr kumimoji="0" lang="es-ES" altLang="es-ES" sz="1600" b="1" i="0" u="none" strike="noStrike" cap="none" normalizeH="0" baseline="0" dirty="0" smtClean="0">
                <a:ln>
                  <a:noFill/>
                </a:ln>
                <a:solidFill>
                  <a:srgbClr val="FF0000"/>
                </a:solidFill>
                <a:effectLst/>
                <a:latin typeface="Calibri"/>
                <a:ea typeface="Times New Roman" pitchFamily="18" charset="0"/>
                <a:cs typeface="Times New Roman" pitchFamily="18" charset="0"/>
              </a:rPr>
              <a:t>ó</a:t>
            </a:r>
            <a:r>
              <a:rPr kumimoji="0" lang="es-ES" altLang="es-ES" sz="1600" b="1" i="0" u="none" strike="noStrike" cap="none" normalizeH="0" baseline="0" dirty="0" smtClean="0">
                <a:ln>
                  <a:noFill/>
                </a:ln>
                <a:solidFill>
                  <a:srgbClr val="FF0000"/>
                </a:solidFill>
                <a:effectLst/>
                <a:latin typeface="Escolar2" pitchFamily="2" charset="0"/>
                <a:ea typeface="Times New Roman" pitchFamily="18" charset="0"/>
                <a:cs typeface="Times New Roman" pitchFamily="18" charset="0"/>
              </a:rPr>
              <a:t>n (transitoria)</a:t>
            </a:r>
            <a:endParaRPr kumimoji="0" lang="es-ES" altLang="es-ES" sz="1600" b="1"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9" name="7 Conector recto de flecha"/>
          <p:cNvCxnSpPr/>
          <p:nvPr/>
        </p:nvCxnSpPr>
        <p:spPr>
          <a:xfrm flipH="1">
            <a:off x="5524170" y="4021627"/>
            <a:ext cx="2088748" cy="0"/>
          </a:xfrm>
          <a:prstGeom prst="straightConnector1">
            <a:avLst/>
          </a:prstGeom>
          <a:ln w="31750">
            <a:solidFill>
              <a:schemeClr val="accent3">
                <a:lumMod val="60000"/>
                <a:lumOff val="4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8 Conector recto de flecha"/>
          <p:cNvCxnSpPr/>
          <p:nvPr/>
        </p:nvCxnSpPr>
        <p:spPr>
          <a:xfrm flipH="1" flipV="1">
            <a:off x="4738408" y="4420685"/>
            <a:ext cx="2952000" cy="0"/>
          </a:xfrm>
          <a:prstGeom prst="straightConnector1">
            <a:avLst/>
          </a:prstGeom>
          <a:ln w="31750">
            <a:solidFill>
              <a:schemeClr val="accent2">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 Box 8">
            <a:hlinkClick r:id="rId5" action="ppaction://hlinksldjump"/>
          </p:cNvPr>
          <p:cNvSpPr txBox="1">
            <a:spLocks noChangeArrowheads="1"/>
          </p:cNvSpPr>
          <p:nvPr/>
        </p:nvSpPr>
        <p:spPr bwMode="auto">
          <a:xfrm>
            <a:off x="5524170" y="2983000"/>
            <a:ext cx="2059338" cy="103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-2 a</a:t>
            </a:r>
            <a:r>
              <a:rPr kumimoji="0" lang="es-ES" altLang="es-ES" sz="1400" b="1" i="0" u="none" strike="noStrike" cap="none" normalizeH="0" baseline="0" dirty="0" smtClean="0">
                <a:ln>
                  <a:noFill/>
                </a:ln>
                <a:solidFill>
                  <a:schemeClr val="accent3">
                    <a:lumMod val="60000"/>
                    <a:lumOff val="40000"/>
                  </a:schemeClr>
                </a:solidFill>
                <a:effectLst/>
                <a:latin typeface="Calibri"/>
                <a:ea typeface="Calibri" pitchFamily="34" charset="0"/>
                <a:cs typeface="Times New Roman" pitchFamily="18" charset="0"/>
              </a:rPr>
              <a:t>ñ</a:t>
            </a: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os</a:t>
            </a:r>
            <a:endParaRPr kumimoji="0" lang="es-ES" altLang="es-ES" sz="1400" b="1" i="0" u="none" strike="noStrike" cap="none" normalizeH="0" baseline="0" dirty="0" smtClean="0">
              <a:ln>
                <a:noFill/>
              </a:ln>
              <a:solidFill>
                <a:schemeClr val="accent3">
                  <a:lumMod val="60000"/>
                  <a:lumOff val="4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Jubilaci</a:t>
            </a:r>
            <a:r>
              <a:rPr lang="es-ES" altLang="es-ES" sz="1400" b="1" dirty="0" smtClean="0">
                <a:solidFill>
                  <a:schemeClr val="accent3">
                    <a:lumMod val="60000"/>
                    <a:lumOff val="40000"/>
                  </a:schemeClr>
                </a:solidFill>
                <a:latin typeface="Calibri"/>
                <a:ea typeface="Calibri" pitchFamily="34" charset="0"/>
                <a:cs typeface="Times New Roman" pitchFamily="18" charset="0"/>
              </a:rPr>
              <a:t>ó</a:t>
            </a: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 anticipada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3">
                    <a:lumMod val="60000"/>
                    <a:lumOff val="40000"/>
                  </a:schemeClr>
                </a:solidFill>
                <a:effectLst/>
                <a:latin typeface="Escolar2" pitchFamily="2" charset="0"/>
                <a:ea typeface="Calibri" pitchFamily="34" charset="0"/>
                <a:cs typeface="Times New Roman" pitchFamily="18" charset="0"/>
              </a:rPr>
              <a:t> voluntaria</a:t>
            </a:r>
            <a:endParaRPr kumimoji="0" lang="es-ES" altLang="es-ES" sz="1400" b="1"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p:txBody>
      </p:sp>
      <p:sp>
        <p:nvSpPr>
          <p:cNvPr id="7" name="Text Box 19">
            <a:hlinkClick r:id="rId6" action="ppaction://hlinksldjump"/>
          </p:cNvPr>
          <p:cNvSpPr txBox="1">
            <a:spLocks noChangeArrowheads="1"/>
          </p:cNvSpPr>
          <p:nvPr/>
        </p:nvSpPr>
        <p:spPr bwMode="auto">
          <a:xfrm>
            <a:off x="3510759" y="3577923"/>
            <a:ext cx="11477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chemeClr val="accent3"/>
                </a:solidFill>
                <a:effectLst/>
                <a:latin typeface="Escolar2" pitchFamily="2" charset="0"/>
                <a:ea typeface="Times New Roman" pitchFamily="18" charset="0"/>
                <a:cs typeface="Arial" pitchFamily="34" charset="0"/>
              </a:rPr>
              <a:t>Jubilación Mutualista</a:t>
            </a:r>
            <a:endParaRPr kumimoji="0" lang="es-ES" altLang="es-ES" sz="1800" b="1" i="0" u="none" strike="noStrike" cap="none" normalizeH="0" baseline="0" dirty="0" smtClean="0">
              <a:ln>
                <a:noFill/>
              </a:ln>
              <a:solidFill>
                <a:schemeClr val="accent3"/>
              </a:solidFill>
              <a:effectLst/>
              <a:latin typeface="Arial" pitchFamily="34" charset="0"/>
              <a:cs typeface="Arial" pitchFamily="34" charset="0"/>
            </a:endParaRPr>
          </a:p>
        </p:txBody>
      </p:sp>
      <p:cxnSp>
        <p:nvCxnSpPr>
          <p:cNvPr id="21" name="12 Conector recto de flecha"/>
          <p:cNvCxnSpPr/>
          <p:nvPr/>
        </p:nvCxnSpPr>
        <p:spPr>
          <a:xfrm>
            <a:off x="7718682" y="4522283"/>
            <a:ext cx="1029782" cy="5950"/>
          </a:xfrm>
          <a:prstGeom prst="straightConnector1">
            <a:avLst/>
          </a:prstGeom>
          <a:ln w="3175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 Box 12"/>
          <p:cNvSpPr txBox="1">
            <a:spLocks noChangeArrowheads="1"/>
          </p:cNvSpPr>
          <p:nvPr/>
        </p:nvSpPr>
        <p:spPr bwMode="auto">
          <a:xfrm>
            <a:off x="7718683" y="4712726"/>
            <a:ext cx="1029781" cy="66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B050"/>
                </a:solidFill>
                <a:effectLst/>
                <a:latin typeface="Escolar2" pitchFamily="2" charset="0"/>
                <a:ea typeface="Times New Roman" pitchFamily="18" charset="0"/>
                <a:cs typeface="Arial" pitchFamily="34" charset="0"/>
              </a:rPr>
              <a:t>Jubilación Demorada</a:t>
            </a:r>
            <a:endParaRPr kumimoji="0" lang="es-ES" altLang="es-ES" sz="1200" b="1" i="0" u="none" strike="noStrike" cap="none" normalizeH="0" baseline="0" dirty="0" smtClean="0">
              <a:ln>
                <a:noFill/>
              </a:ln>
              <a:solidFill>
                <a:srgbClr val="00B050"/>
              </a:solidFill>
              <a:effectLst/>
              <a:latin typeface="Arial" pitchFamily="34" charset="0"/>
              <a:cs typeface="Arial" pitchFamily="34" charset="0"/>
            </a:endParaRPr>
          </a:p>
        </p:txBody>
      </p:sp>
      <p:sp>
        <p:nvSpPr>
          <p:cNvPr id="26" name="Text Box 18">
            <a:hlinkClick r:id="rId7" action="ppaction://hlinksldjump"/>
          </p:cNvPr>
          <p:cNvSpPr txBox="1">
            <a:spLocks noChangeArrowheads="1"/>
          </p:cNvSpPr>
          <p:nvPr/>
        </p:nvSpPr>
        <p:spPr bwMode="auto">
          <a:xfrm>
            <a:off x="33205" y="2327412"/>
            <a:ext cx="1282191" cy="191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Jubilación Min. Carbón</a:t>
            </a:r>
          </a:p>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err="1" smtClean="0">
                <a:ln>
                  <a:noFill/>
                </a:ln>
                <a:solidFill>
                  <a:schemeClr val="tx2"/>
                </a:solidFill>
                <a:effectLst/>
                <a:latin typeface="Escolar2" pitchFamily="2" charset="0"/>
                <a:ea typeface="Times New Roman" pitchFamily="18" charset="0"/>
                <a:cs typeface="Arial" pitchFamily="34" charset="0"/>
              </a:rPr>
              <a:t>Est</a:t>
            </a: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 Minero</a:t>
            </a:r>
          </a:p>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Ferroviarios</a:t>
            </a:r>
          </a:p>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err="1" smtClean="0">
                <a:ln>
                  <a:noFill/>
                </a:ln>
                <a:solidFill>
                  <a:schemeClr val="tx2"/>
                </a:solidFill>
                <a:effectLst/>
                <a:latin typeface="Escolar2" pitchFamily="2" charset="0"/>
                <a:ea typeface="Times New Roman" pitchFamily="18" charset="0"/>
                <a:cs typeface="Arial" pitchFamily="34" charset="0"/>
              </a:rPr>
              <a:t>Trab</a:t>
            </a: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 Aéreos</a:t>
            </a:r>
          </a:p>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err="1" smtClean="0">
                <a:ln>
                  <a:noFill/>
                </a:ln>
                <a:solidFill>
                  <a:schemeClr val="tx2"/>
                </a:solidFill>
                <a:effectLst/>
                <a:latin typeface="Escolar2" pitchFamily="2" charset="0"/>
                <a:ea typeface="Times New Roman" pitchFamily="18" charset="0"/>
                <a:cs typeface="Arial" pitchFamily="34" charset="0"/>
              </a:rPr>
              <a:t>Trab</a:t>
            </a: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 Mar</a:t>
            </a:r>
          </a:p>
          <a:p>
            <a:pPr marL="87313" marR="0" lvl="0" indent="-873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1200" b="1" i="0" u="none" strike="noStrike" cap="none" normalizeH="0" baseline="0" dirty="0" smtClean="0">
                <a:ln>
                  <a:noFill/>
                </a:ln>
                <a:solidFill>
                  <a:schemeClr val="tx2"/>
                </a:solidFill>
                <a:effectLst/>
                <a:latin typeface="Escolar2" pitchFamily="2" charset="0"/>
                <a:ea typeface="Times New Roman" pitchFamily="18" charset="0"/>
                <a:cs typeface="Arial" pitchFamily="34" charset="0"/>
              </a:rPr>
              <a:t>Discapacidad &gt;=65%</a:t>
            </a:r>
            <a:endParaRPr kumimoji="0" lang="es-ES" altLang="es-ES" sz="1200" b="1" i="0" u="none" strike="noStrike" cap="none" normalizeH="0" baseline="0" dirty="0" smtClean="0">
              <a:ln>
                <a:noFill/>
              </a:ln>
              <a:solidFill>
                <a:schemeClr val="tx2"/>
              </a:solidFill>
              <a:effectLst/>
              <a:latin typeface="Arial" pitchFamily="34" charset="0"/>
              <a:cs typeface="Arial" pitchFamily="34" charset="0"/>
            </a:endParaRPr>
          </a:p>
        </p:txBody>
      </p:sp>
      <p:sp>
        <p:nvSpPr>
          <p:cNvPr id="27" name="Text Box 16">
            <a:hlinkClick r:id="rId8" action="ppaction://hlinksldjump"/>
          </p:cNvPr>
          <p:cNvSpPr txBox="1">
            <a:spLocks noChangeArrowheads="1"/>
          </p:cNvSpPr>
          <p:nvPr/>
        </p:nvSpPr>
        <p:spPr bwMode="auto">
          <a:xfrm>
            <a:off x="1056041" y="3131410"/>
            <a:ext cx="1149350" cy="103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100" b="1" i="0" u="none" strike="noStrike" cap="none" normalizeH="0" baseline="0" dirty="0" smtClean="0">
              <a:ln>
                <a:noFill/>
              </a:ln>
              <a:solidFill>
                <a:schemeClr val="accent1"/>
              </a:solidFill>
              <a:effectLst/>
              <a:latin typeface="Escolar2" pitchFamily="2"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chemeClr val="accent1"/>
                </a:solidFill>
                <a:effectLst/>
                <a:latin typeface="Escolar2" pitchFamily="2" charset="0"/>
                <a:ea typeface="Times New Roman" pitchFamily="18" charset="0"/>
                <a:cs typeface="Arial" pitchFamily="34" charset="0"/>
              </a:rPr>
              <a:t>Jubilación Discapacidad &gt;45%</a:t>
            </a:r>
            <a:endParaRPr kumimoji="0" lang="es-ES" altLang="es-ES" sz="1100" b="1" i="0" u="none" strike="noStrike" cap="none" normalizeH="0" baseline="0" dirty="0" smtClean="0">
              <a:ln>
                <a:noFill/>
              </a:ln>
              <a:solidFill>
                <a:schemeClr val="accent1"/>
              </a:solidFill>
              <a:effectLst/>
              <a:latin typeface="Arial" pitchFamily="34" charset="0"/>
              <a:cs typeface="Arial" pitchFamily="34" charset="0"/>
            </a:endParaRPr>
          </a:p>
        </p:txBody>
      </p:sp>
      <p:sp>
        <p:nvSpPr>
          <p:cNvPr id="28" name="Text Box 17">
            <a:hlinkClick r:id="rId9" action="ppaction://hlinksldjump"/>
          </p:cNvPr>
          <p:cNvSpPr txBox="1">
            <a:spLocks noChangeArrowheads="1"/>
          </p:cNvSpPr>
          <p:nvPr/>
        </p:nvSpPr>
        <p:spPr bwMode="auto">
          <a:xfrm>
            <a:off x="4466326" y="4186320"/>
            <a:ext cx="3211397" cy="116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400" b="1" i="0" u="none" strike="noStrike" cap="none" normalizeH="0" baseline="0" dirty="0" smtClean="0">
              <a:ln>
                <a:noFill/>
              </a:ln>
              <a:solidFill>
                <a:schemeClr val="accent2">
                  <a:lumMod val="50000"/>
                </a:schemeClr>
              </a:solidFill>
              <a:effectLst/>
              <a:latin typeface="Escolar2" pitchFamily="2"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2">
                    <a:lumMod val="50000"/>
                  </a:schemeClr>
                </a:solidFill>
                <a:effectLst/>
                <a:latin typeface="Escolar2" pitchFamily="2" charset="0"/>
                <a:ea typeface="Calibri" pitchFamily="34" charset="0"/>
                <a:cs typeface="Times New Roman" pitchFamily="18" charset="0"/>
              </a:rPr>
              <a:t>-4 a</a:t>
            </a:r>
            <a:r>
              <a:rPr kumimoji="0" lang="es-ES" altLang="es-ES"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ñ</a:t>
            </a:r>
            <a:r>
              <a:rPr kumimoji="0" lang="es-ES" altLang="es-ES" sz="1400" b="1" i="0" u="none" strike="noStrike" cap="none" normalizeH="0" baseline="0" dirty="0" smtClean="0">
                <a:ln>
                  <a:noFill/>
                </a:ln>
                <a:solidFill>
                  <a:schemeClr val="accent2">
                    <a:lumMod val="50000"/>
                  </a:schemeClr>
                </a:solidFill>
                <a:effectLst/>
                <a:latin typeface="Escolar2" pitchFamily="2" charset="0"/>
                <a:ea typeface="Calibri" pitchFamily="34" charset="0"/>
                <a:cs typeface="Times New Roman" pitchFamily="18" charset="0"/>
              </a:rPr>
              <a:t>os</a:t>
            </a:r>
            <a:endParaRPr kumimoji="0" lang="es-ES" altLang="es-ES" sz="14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2">
                    <a:lumMod val="50000"/>
                  </a:schemeClr>
                </a:solidFill>
                <a:effectLst/>
                <a:latin typeface="Escolar2" pitchFamily="2" charset="0"/>
                <a:ea typeface="Calibri" pitchFamily="34" charset="0"/>
                <a:cs typeface="Times New Roman" pitchFamily="18" charset="0"/>
              </a:rPr>
              <a:t>Jubilaci</a:t>
            </a:r>
            <a:r>
              <a:rPr kumimoji="0" lang="es-ES" altLang="es-ES" sz="1400" b="1" i="0" u="none" strike="noStrike" cap="none" normalizeH="0" baseline="0" dirty="0" smtClean="0">
                <a:ln>
                  <a:noFill/>
                </a:ln>
                <a:solidFill>
                  <a:schemeClr val="accent2">
                    <a:lumMod val="50000"/>
                  </a:schemeClr>
                </a:solidFill>
                <a:effectLst/>
                <a:latin typeface="Calibri"/>
                <a:ea typeface="Calibri" pitchFamily="34" charset="0"/>
                <a:cs typeface="Times New Roman" pitchFamily="18" charset="0"/>
              </a:rPr>
              <a:t>ó</a:t>
            </a:r>
            <a:r>
              <a:rPr kumimoji="0" lang="es-ES" altLang="es-ES" sz="1400" b="1" i="0" u="none" strike="noStrike" cap="none" normalizeH="0" baseline="0" dirty="0" smtClean="0">
                <a:ln>
                  <a:noFill/>
                </a:ln>
                <a:solidFill>
                  <a:schemeClr val="accent2">
                    <a:lumMod val="50000"/>
                  </a:schemeClr>
                </a:solidFill>
                <a:effectLst/>
                <a:latin typeface="Escolar2" pitchFamily="2" charset="0"/>
                <a:ea typeface="Calibri" pitchFamily="34" charset="0"/>
                <a:cs typeface="Times New Roman" pitchFamily="18" charset="0"/>
              </a:rPr>
              <a:t>n anticipada involuntaria</a:t>
            </a:r>
            <a:endParaRPr kumimoji="0" lang="es-ES" altLang="es-ES" sz="1400" b="1"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cxnSp>
        <p:nvCxnSpPr>
          <p:cNvPr id="32" name="31 Conector recto"/>
          <p:cNvCxnSpPr/>
          <p:nvPr/>
        </p:nvCxnSpPr>
        <p:spPr>
          <a:xfrm flipV="1">
            <a:off x="179512" y="4206908"/>
            <a:ext cx="8676455" cy="1182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5 Elipse"/>
          <p:cNvSpPr/>
          <p:nvPr/>
        </p:nvSpPr>
        <p:spPr>
          <a:xfrm>
            <a:off x="1454202" y="4060190"/>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3" name="5 Elipse"/>
          <p:cNvSpPr/>
          <p:nvPr/>
        </p:nvSpPr>
        <p:spPr>
          <a:xfrm>
            <a:off x="3902042" y="4060190"/>
            <a:ext cx="324000" cy="324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4" name="5 Elipse"/>
          <p:cNvSpPr/>
          <p:nvPr/>
        </p:nvSpPr>
        <p:spPr>
          <a:xfrm>
            <a:off x="4568994" y="4044908"/>
            <a:ext cx="324000" cy="32400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5" name="5 Elipse"/>
          <p:cNvSpPr/>
          <p:nvPr/>
        </p:nvSpPr>
        <p:spPr>
          <a:xfrm>
            <a:off x="5333142" y="4060190"/>
            <a:ext cx="324000" cy="324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6" name="5 Elipse"/>
          <p:cNvSpPr/>
          <p:nvPr/>
        </p:nvSpPr>
        <p:spPr>
          <a:xfrm>
            <a:off x="7544168" y="4044908"/>
            <a:ext cx="324000" cy="3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7" name="5 Elipse"/>
          <p:cNvSpPr/>
          <p:nvPr/>
        </p:nvSpPr>
        <p:spPr>
          <a:xfrm>
            <a:off x="430452" y="4060190"/>
            <a:ext cx="324000" cy="324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38" name="Cuadro de texto 2"/>
          <p:cNvSpPr txBox="1">
            <a:spLocks noChangeArrowheads="1"/>
          </p:cNvSpPr>
          <p:nvPr/>
        </p:nvSpPr>
        <p:spPr bwMode="auto">
          <a:xfrm>
            <a:off x="3663839" y="4492238"/>
            <a:ext cx="826135" cy="292100"/>
          </a:xfrm>
          <a:prstGeom prst="rect">
            <a:avLst/>
          </a:prstGeom>
          <a:noFill/>
          <a:ln w="9525">
            <a:noFill/>
            <a:miter lim="800000"/>
            <a:headEnd/>
            <a:tailEnd/>
          </a:ln>
        </p:spPr>
        <p:txBody>
          <a:bodyPr rot="0" vert="horz" wrap="square" lIns="91440" tIns="45720" rIns="91440" bIns="45720" anchor="t" anchorCtr="0">
            <a:noAutofit/>
          </a:bodyPr>
          <a:lstStyle/>
          <a:p>
            <a:pPr algn="ctr"/>
            <a:r>
              <a:rPr lang="es-ES" sz="1200" b="1" dirty="0">
                <a:effectLst/>
                <a:latin typeface="Escolar2"/>
                <a:ea typeface="Times New Roman"/>
              </a:rPr>
              <a:t>60 años</a:t>
            </a:r>
            <a:endParaRPr lang="es-ES" sz="1200" b="1" dirty="0">
              <a:effectLst/>
              <a:latin typeface="Times New Roman"/>
              <a:ea typeface="Times New Roman"/>
            </a:endParaRPr>
          </a:p>
        </p:txBody>
      </p:sp>
      <p:sp>
        <p:nvSpPr>
          <p:cNvPr id="40" name="Cuadro de texto 2"/>
          <p:cNvSpPr txBox="1">
            <a:spLocks noChangeArrowheads="1"/>
          </p:cNvSpPr>
          <p:nvPr/>
        </p:nvSpPr>
        <p:spPr bwMode="auto">
          <a:xfrm>
            <a:off x="166646" y="4492238"/>
            <a:ext cx="826135" cy="292100"/>
          </a:xfrm>
          <a:prstGeom prst="rect">
            <a:avLst/>
          </a:prstGeom>
          <a:noFill/>
          <a:ln w="9525">
            <a:noFill/>
            <a:miter lim="800000"/>
            <a:headEnd/>
            <a:tailEnd/>
          </a:ln>
        </p:spPr>
        <p:txBody>
          <a:bodyPr rot="0" vert="horz" wrap="square" lIns="91440" tIns="45720" rIns="91440" bIns="45720" anchor="t" anchorCtr="0">
            <a:noAutofit/>
          </a:bodyPr>
          <a:lstStyle/>
          <a:p>
            <a:pPr algn="ctr"/>
            <a:r>
              <a:rPr lang="es-ES" sz="1200" b="1" dirty="0">
                <a:effectLst/>
                <a:latin typeface="Escolar2"/>
                <a:ea typeface="Times New Roman"/>
              </a:rPr>
              <a:t>52 años</a:t>
            </a:r>
            <a:endParaRPr lang="es-ES" sz="1200" b="1" dirty="0">
              <a:effectLst/>
              <a:latin typeface="Times New Roman"/>
              <a:ea typeface="Times New Roman"/>
            </a:endParaRPr>
          </a:p>
        </p:txBody>
      </p:sp>
      <p:sp>
        <p:nvSpPr>
          <p:cNvPr id="41" name="Text Box 19">
            <a:hlinkClick r:id="rId10" action="ppaction://hlinksldjump"/>
          </p:cNvPr>
          <p:cNvSpPr txBox="1">
            <a:spLocks noChangeArrowheads="1"/>
          </p:cNvSpPr>
          <p:nvPr/>
        </p:nvSpPr>
        <p:spPr bwMode="auto">
          <a:xfrm>
            <a:off x="2010895" y="3205110"/>
            <a:ext cx="1147763" cy="90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7313" lvl="0" indent="-87313" algn="just" eaLnBrk="0" fontAlgn="base" hangingPunct="0">
              <a:spcBef>
                <a:spcPct val="0"/>
              </a:spcBef>
              <a:spcAft>
                <a:spcPct val="0"/>
              </a:spcAft>
              <a:buFont typeface="Arial" panose="020B0604020202020204" pitchFamily="34" charset="0"/>
              <a:buChar char="•"/>
            </a:pPr>
            <a:r>
              <a:rPr lang="es-ES" altLang="es-ES" sz="1100" b="1" dirty="0" smtClean="0">
                <a:solidFill>
                  <a:schemeClr val="accent2"/>
                </a:solidFill>
                <a:latin typeface="Escolar2" pitchFamily="2" charset="0"/>
                <a:ea typeface="Times New Roman" pitchFamily="18" charset="0"/>
                <a:cs typeface="Arial" pitchFamily="34" charset="0"/>
              </a:rPr>
              <a:t>B</a:t>
            </a:r>
            <a:r>
              <a:rPr kumimoji="0" lang="es-ES" altLang="es-ES" sz="1100" b="1" i="0" u="none" strike="noStrike" cap="none" normalizeH="0" baseline="0" dirty="0" smtClean="0">
                <a:ln>
                  <a:noFill/>
                </a:ln>
                <a:solidFill>
                  <a:schemeClr val="accent2"/>
                </a:solidFill>
                <a:effectLst/>
                <a:latin typeface="Escolar2" pitchFamily="2" charset="0"/>
                <a:ea typeface="Times New Roman" pitchFamily="18" charset="0"/>
                <a:cs typeface="Arial" pitchFamily="34" charset="0"/>
              </a:rPr>
              <a:t>omberos      (59-60 años)</a:t>
            </a:r>
          </a:p>
          <a:p>
            <a:pPr marL="87313" lvl="0" indent="-87313" algn="just" eaLnBrk="0" fontAlgn="base" hangingPunct="0">
              <a:spcBef>
                <a:spcPct val="0"/>
              </a:spcBef>
              <a:spcAft>
                <a:spcPct val="0"/>
              </a:spcAft>
              <a:buFont typeface="Arial" panose="020B0604020202020204" pitchFamily="34" charset="0"/>
              <a:buChar char="•"/>
            </a:pPr>
            <a:r>
              <a:rPr lang="es-ES" altLang="es-ES" sz="1100" b="1" dirty="0" err="1">
                <a:solidFill>
                  <a:schemeClr val="accent2"/>
                </a:solidFill>
                <a:latin typeface="Escolar2" pitchFamily="2" charset="0"/>
                <a:ea typeface="Times New Roman" pitchFamily="18" charset="0"/>
                <a:cs typeface="Arial" pitchFamily="34" charset="0"/>
              </a:rPr>
              <a:t>Ertzaintza</a:t>
            </a:r>
            <a:endParaRPr lang="es-ES" altLang="es-ES" sz="1100" b="1" dirty="0">
              <a:solidFill>
                <a:schemeClr val="accent2"/>
              </a:solidFill>
              <a:latin typeface="Escolar2" pitchFamily="2" charset="0"/>
              <a:ea typeface="Times New Roman" pitchFamily="18" charset="0"/>
              <a:cs typeface="Arial" pitchFamily="34" charset="0"/>
            </a:endParaRPr>
          </a:p>
          <a:p>
            <a:pPr lvl="0" algn="just" eaLnBrk="0" fontAlgn="base" hangingPunct="0">
              <a:spcBef>
                <a:spcPct val="0"/>
              </a:spcBef>
              <a:spcAft>
                <a:spcPct val="0"/>
              </a:spcAft>
            </a:pPr>
            <a:r>
              <a:rPr lang="es-ES" altLang="es-ES" sz="1100" b="1" dirty="0" smtClean="0">
                <a:solidFill>
                  <a:schemeClr val="accent2"/>
                </a:solidFill>
                <a:latin typeface="Escolar2" pitchFamily="2" charset="0"/>
                <a:ea typeface="Times New Roman" pitchFamily="18" charset="0"/>
                <a:cs typeface="Arial" pitchFamily="34" charset="0"/>
              </a:rPr>
              <a:t>  (</a:t>
            </a:r>
            <a:r>
              <a:rPr lang="es-ES" altLang="es-ES" sz="1100" b="1" dirty="0">
                <a:solidFill>
                  <a:schemeClr val="accent2"/>
                </a:solidFill>
                <a:latin typeface="Escolar2" pitchFamily="2" charset="0"/>
                <a:ea typeface="Times New Roman" pitchFamily="18" charset="0"/>
                <a:cs typeface="Arial" pitchFamily="34" charset="0"/>
              </a:rPr>
              <a:t>59-60 </a:t>
            </a:r>
            <a:r>
              <a:rPr lang="es-ES" altLang="es-ES" sz="1100" b="1" dirty="0" smtClean="0">
                <a:solidFill>
                  <a:schemeClr val="accent2"/>
                </a:solidFill>
                <a:latin typeface="Escolar2" pitchFamily="2" charset="0"/>
                <a:ea typeface="Times New Roman" pitchFamily="18" charset="0"/>
                <a:cs typeface="Arial" pitchFamily="34" charset="0"/>
              </a:rPr>
              <a:t>años)</a:t>
            </a:r>
            <a:endParaRPr kumimoji="0" lang="es-ES" altLang="es-ES" sz="1100" b="1" i="0" u="none" strike="noStrike" cap="none" normalizeH="0" baseline="0" dirty="0" smtClean="0">
              <a:ln>
                <a:noFill/>
              </a:ln>
              <a:solidFill>
                <a:schemeClr val="accent2"/>
              </a:solidFill>
              <a:effectLst/>
              <a:latin typeface="Escolar2" pitchFamily="2" charset="0"/>
              <a:ea typeface="Times New Roman" pitchFamily="18" charset="0"/>
              <a:cs typeface="Arial" pitchFamily="34" charset="0"/>
            </a:endParaRPr>
          </a:p>
        </p:txBody>
      </p:sp>
      <p:sp>
        <p:nvSpPr>
          <p:cNvPr id="42" name="5 Elipse"/>
          <p:cNvSpPr/>
          <p:nvPr/>
        </p:nvSpPr>
        <p:spPr>
          <a:xfrm>
            <a:off x="2389899" y="4060190"/>
            <a:ext cx="32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sp>
        <p:nvSpPr>
          <p:cNvPr id="43" name="Cuadro de texto 2"/>
          <p:cNvSpPr txBox="1">
            <a:spLocks noChangeArrowheads="1"/>
          </p:cNvSpPr>
          <p:nvPr/>
        </p:nvSpPr>
        <p:spPr bwMode="auto">
          <a:xfrm>
            <a:off x="2161689" y="4492238"/>
            <a:ext cx="826135" cy="292100"/>
          </a:xfrm>
          <a:prstGeom prst="rect">
            <a:avLst/>
          </a:prstGeom>
          <a:noFill/>
          <a:ln w="9525">
            <a:noFill/>
            <a:miter lim="800000"/>
            <a:headEnd/>
            <a:tailEnd/>
          </a:ln>
        </p:spPr>
        <p:txBody>
          <a:bodyPr rot="0" vert="horz" wrap="square" lIns="91440" tIns="45720" rIns="91440" bIns="45720" anchor="t" anchorCtr="0">
            <a:noAutofit/>
          </a:bodyPr>
          <a:lstStyle/>
          <a:p>
            <a:pPr algn="ctr"/>
            <a:r>
              <a:rPr lang="es-ES" sz="1200" b="1" dirty="0" smtClean="0">
                <a:effectLst/>
                <a:latin typeface="Escolar2"/>
                <a:ea typeface="Times New Roman"/>
              </a:rPr>
              <a:t>59 </a:t>
            </a:r>
            <a:r>
              <a:rPr lang="es-ES" sz="1200" b="1" dirty="0">
                <a:effectLst/>
                <a:latin typeface="Escolar2"/>
                <a:ea typeface="Times New Roman"/>
              </a:rPr>
              <a:t>años</a:t>
            </a:r>
            <a:endParaRPr lang="es-ES" sz="1200" b="1" dirty="0">
              <a:effectLst/>
              <a:latin typeface="Times New Roman"/>
              <a:ea typeface="Times New Roman"/>
            </a:endParaRPr>
          </a:p>
        </p:txBody>
      </p:sp>
      <p:grpSp>
        <p:nvGrpSpPr>
          <p:cNvPr id="62" name="61 Grupo"/>
          <p:cNvGrpSpPr/>
          <p:nvPr/>
        </p:nvGrpSpPr>
        <p:grpSpPr>
          <a:xfrm>
            <a:off x="6928169" y="1844848"/>
            <a:ext cx="1652270" cy="1064458"/>
            <a:chOff x="6870113" y="2004502"/>
            <a:chExt cx="1652270" cy="1064458"/>
          </a:xfrm>
        </p:grpSpPr>
        <p:sp>
          <p:nvSpPr>
            <p:cNvPr id="39" name="Cuadro de texto 2"/>
            <p:cNvSpPr txBox="1">
              <a:spLocks noChangeArrowheads="1"/>
            </p:cNvSpPr>
            <p:nvPr/>
          </p:nvSpPr>
          <p:spPr bwMode="auto">
            <a:xfrm>
              <a:off x="6870113" y="2004502"/>
              <a:ext cx="826135" cy="57809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b="1" dirty="0" smtClean="0">
                  <a:solidFill>
                    <a:srgbClr val="FF0000"/>
                  </a:solidFill>
                  <a:effectLst/>
                  <a:latin typeface="Escolar2"/>
                  <a:ea typeface="Times New Roman"/>
                </a:rPr>
                <a:t>65 </a:t>
              </a:r>
            </a:p>
            <a:p>
              <a:pPr algn="ctr"/>
              <a:r>
                <a:rPr lang="es-ES" sz="1600" b="1" dirty="0" smtClean="0">
                  <a:solidFill>
                    <a:srgbClr val="FF0000"/>
                  </a:solidFill>
                  <a:effectLst/>
                  <a:latin typeface="Escolar2"/>
                  <a:ea typeface="Times New Roman"/>
                </a:rPr>
                <a:t>años</a:t>
              </a:r>
              <a:endParaRPr lang="es-ES" sz="1600" b="1" dirty="0">
                <a:solidFill>
                  <a:srgbClr val="FF0000"/>
                </a:solidFill>
                <a:effectLst/>
                <a:latin typeface="Times New Roman"/>
                <a:ea typeface="Times New Roman"/>
              </a:endParaRPr>
            </a:p>
          </p:txBody>
        </p:sp>
        <p:sp>
          <p:nvSpPr>
            <p:cNvPr id="51" name="Cuadro de texto 2"/>
            <p:cNvSpPr txBox="1">
              <a:spLocks noChangeArrowheads="1"/>
            </p:cNvSpPr>
            <p:nvPr/>
          </p:nvSpPr>
          <p:spPr bwMode="auto">
            <a:xfrm>
              <a:off x="7696248" y="2004502"/>
              <a:ext cx="826135" cy="578098"/>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b="1" dirty="0" smtClean="0">
                  <a:solidFill>
                    <a:srgbClr val="FF0000"/>
                  </a:solidFill>
                  <a:effectLst/>
                  <a:latin typeface="Escolar2"/>
                  <a:ea typeface="Times New Roman"/>
                </a:rPr>
                <a:t>67</a:t>
              </a:r>
            </a:p>
            <a:p>
              <a:pPr algn="ctr"/>
              <a:r>
                <a:rPr lang="es-ES" sz="1600" b="1" dirty="0" smtClean="0">
                  <a:solidFill>
                    <a:srgbClr val="FF0000"/>
                  </a:solidFill>
                  <a:effectLst/>
                  <a:latin typeface="Escolar2"/>
                  <a:ea typeface="Times New Roman"/>
                </a:rPr>
                <a:t> </a:t>
              </a:r>
              <a:r>
                <a:rPr lang="es-ES" sz="1600" b="1" dirty="0">
                  <a:solidFill>
                    <a:srgbClr val="FF0000"/>
                  </a:solidFill>
                  <a:effectLst/>
                  <a:latin typeface="Escolar2"/>
                  <a:ea typeface="Times New Roman"/>
                </a:rPr>
                <a:t>años</a:t>
              </a:r>
              <a:endParaRPr lang="es-ES" sz="1600" b="1" dirty="0">
                <a:solidFill>
                  <a:srgbClr val="FF0000"/>
                </a:solidFill>
                <a:effectLst/>
                <a:latin typeface="Times New Roman"/>
                <a:ea typeface="Times New Roman"/>
              </a:endParaRPr>
            </a:p>
          </p:txBody>
        </p:sp>
        <p:cxnSp>
          <p:nvCxnSpPr>
            <p:cNvPr id="55" name="54 Conector recto de flecha"/>
            <p:cNvCxnSpPr>
              <a:endCxn id="51" idx="2"/>
            </p:cNvCxnSpPr>
            <p:nvPr/>
          </p:nvCxnSpPr>
          <p:spPr>
            <a:xfrm flipV="1">
              <a:off x="7706168" y="2582600"/>
              <a:ext cx="403148" cy="477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flipH="1" flipV="1">
              <a:off x="7296613" y="2584871"/>
              <a:ext cx="413067" cy="484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3" name="Cuadro de texto 2"/>
          <p:cNvSpPr txBox="1">
            <a:spLocks noChangeArrowheads="1"/>
          </p:cNvSpPr>
          <p:nvPr/>
        </p:nvSpPr>
        <p:spPr bwMode="auto">
          <a:xfrm>
            <a:off x="1187061" y="4492238"/>
            <a:ext cx="826135" cy="292100"/>
          </a:xfrm>
          <a:prstGeom prst="rect">
            <a:avLst/>
          </a:prstGeom>
          <a:noFill/>
          <a:ln w="9525">
            <a:noFill/>
            <a:miter lim="800000"/>
            <a:headEnd/>
            <a:tailEnd/>
          </a:ln>
        </p:spPr>
        <p:txBody>
          <a:bodyPr rot="0" vert="horz" wrap="square" lIns="91440" tIns="45720" rIns="91440" bIns="45720" anchor="t" anchorCtr="0">
            <a:noAutofit/>
          </a:bodyPr>
          <a:lstStyle/>
          <a:p>
            <a:pPr algn="ctr"/>
            <a:r>
              <a:rPr lang="es-ES" sz="1200" b="1" dirty="0" smtClean="0">
                <a:effectLst/>
                <a:latin typeface="Escolar2"/>
                <a:ea typeface="Times New Roman"/>
              </a:rPr>
              <a:t>56 </a:t>
            </a:r>
            <a:r>
              <a:rPr lang="es-ES" sz="1200" b="1" dirty="0">
                <a:effectLst/>
                <a:latin typeface="Escolar2"/>
                <a:ea typeface="Times New Roman"/>
              </a:rPr>
              <a:t>años</a:t>
            </a:r>
            <a:endParaRPr lang="es-ES" sz="1200" b="1" dirty="0">
              <a:effectLst/>
              <a:latin typeface="Times New Roman"/>
              <a:ea typeface="Times New Roman"/>
            </a:endParaRPr>
          </a:p>
        </p:txBody>
      </p:sp>
      <p:sp>
        <p:nvSpPr>
          <p:cNvPr id="64"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44" name="Text Box 19">
            <a:hlinkClick r:id="rId11" action="ppaction://hlinksldjump"/>
          </p:cNvPr>
          <p:cNvSpPr txBox="1">
            <a:spLocks noChangeArrowheads="1"/>
          </p:cNvSpPr>
          <p:nvPr/>
        </p:nvSpPr>
        <p:spPr bwMode="auto">
          <a:xfrm>
            <a:off x="2894865" y="3605955"/>
            <a:ext cx="898777" cy="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7313" lvl="0" indent="-87313" algn="ctr" eaLnBrk="0" fontAlgn="base" hangingPunct="0">
              <a:spcBef>
                <a:spcPct val="0"/>
              </a:spcBef>
              <a:spcAft>
                <a:spcPct val="0"/>
              </a:spcAft>
              <a:buFont typeface="Arial" panose="020B0604020202020204" pitchFamily="34" charset="0"/>
              <a:buChar char="•"/>
            </a:pPr>
            <a:r>
              <a:rPr kumimoji="0" lang="es-ES" altLang="es-ES" sz="1200" b="1" i="0" u="none" strike="noStrike" cap="none" normalizeH="0" baseline="0" dirty="0" smtClean="0">
                <a:ln>
                  <a:noFill/>
                </a:ln>
                <a:solidFill>
                  <a:schemeClr val="tx1">
                    <a:lumMod val="85000"/>
                    <a:lumOff val="15000"/>
                  </a:schemeClr>
                </a:solidFill>
                <a:effectLst/>
                <a:latin typeface="Escolar2" pitchFamily="2" charset="0"/>
                <a:ea typeface="Times New Roman" pitchFamily="18" charset="0"/>
                <a:cs typeface="Arial" pitchFamily="34" charset="0"/>
              </a:rPr>
              <a:t>Policía</a:t>
            </a:r>
          </a:p>
          <a:p>
            <a:pPr lvl="0" algn="ctr" eaLnBrk="0" fontAlgn="base" hangingPunct="0">
              <a:spcBef>
                <a:spcPct val="0"/>
              </a:spcBef>
              <a:spcAft>
                <a:spcPct val="0"/>
              </a:spcAft>
            </a:pPr>
            <a:r>
              <a:rPr kumimoji="0" lang="es-ES" altLang="es-ES" sz="1200" b="1" i="0" u="none" strike="noStrike" cap="none" normalizeH="0" baseline="0" dirty="0" smtClean="0">
                <a:ln>
                  <a:noFill/>
                </a:ln>
                <a:solidFill>
                  <a:schemeClr val="tx1">
                    <a:lumMod val="85000"/>
                    <a:lumOff val="15000"/>
                  </a:schemeClr>
                </a:solidFill>
                <a:effectLst/>
                <a:latin typeface="Escolar2" pitchFamily="2" charset="0"/>
                <a:ea typeface="Times New Roman" pitchFamily="18" charset="0"/>
                <a:cs typeface="Arial" pitchFamily="34" charset="0"/>
              </a:rPr>
              <a:t>local</a:t>
            </a:r>
          </a:p>
        </p:txBody>
      </p:sp>
      <p:sp>
        <p:nvSpPr>
          <p:cNvPr id="45" name="5 Elipse"/>
          <p:cNvSpPr/>
          <p:nvPr/>
        </p:nvSpPr>
        <p:spPr>
          <a:xfrm>
            <a:off x="3180915" y="4067450"/>
            <a:ext cx="324000" cy="324000"/>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b="1"/>
          </a:p>
        </p:txBody>
      </p:sp>
      <p:cxnSp>
        <p:nvCxnSpPr>
          <p:cNvPr id="47" name="7 Conector recto de flecha"/>
          <p:cNvCxnSpPr/>
          <p:nvPr/>
        </p:nvCxnSpPr>
        <p:spPr>
          <a:xfrm flipH="1">
            <a:off x="3342915" y="5229200"/>
            <a:ext cx="4259309" cy="0"/>
          </a:xfrm>
          <a:prstGeom prst="straightConnector1">
            <a:avLst/>
          </a:prstGeom>
          <a:ln w="31750">
            <a:solidFill>
              <a:schemeClr val="tx1">
                <a:lumMod val="85000"/>
                <a:lumOff val="1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301893" y="5332178"/>
            <a:ext cx="4259309" cy="369332"/>
          </a:xfrm>
          <a:prstGeom prst="rect">
            <a:avLst/>
          </a:prstGeom>
        </p:spPr>
        <p:txBody>
          <a:bodyPr wrap="square">
            <a:spAutoFit/>
          </a:bodyPr>
          <a:lstStyle/>
          <a:p>
            <a:pPr lvl="0" algn="ctr" eaLnBrk="0" fontAlgn="base" hangingPunct="0">
              <a:spcBef>
                <a:spcPct val="0"/>
              </a:spcBef>
              <a:spcAft>
                <a:spcPct val="0"/>
              </a:spcAft>
            </a:pPr>
            <a:r>
              <a:rPr lang="es-ES" altLang="es-ES" b="1" dirty="0">
                <a:solidFill>
                  <a:schemeClr val="tx1">
                    <a:lumMod val="85000"/>
                    <a:lumOff val="15000"/>
                  </a:schemeClr>
                </a:solidFill>
                <a:latin typeface="Escolar2" pitchFamily="2" charset="0"/>
                <a:ea typeface="Calibri" pitchFamily="34" charset="0"/>
                <a:cs typeface="Times New Roman" pitchFamily="18" charset="0"/>
              </a:rPr>
              <a:t> </a:t>
            </a:r>
            <a:r>
              <a:rPr lang="es-ES" altLang="es-ES" b="1" dirty="0" smtClean="0">
                <a:solidFill>
                  <a:schemeClr val="tx1">
                    <a:lumMod val="85000"/>
                    <a:lumOff val="15000"/>
                  </a:schemeClr>
                </a:solidFill>
                <a:latin typeface="Escolar2" pitchFamily="2" charset="0"/>
                <a:ea typeface="Calibri" pitchFamily="34" charset="0"/>
                <a:cs typeface="Times New Roman" pitchFamily="18" charset="0"/>
              </a:rPr>
              <a:t> Hasta 6 a</a:t>
            </a:r>
            <a:r>
              <a:rPr lang="es-ES" altLang="es-ES" b="1" dirty="0" smtClean="0">
                <a:solidFill>
                  <a:schemeClr val="tx1">
                    <a:lumMod val="85000"/>
                    <a:lumOff val="15000"/>
                  </a:schemeClr>
                </a:solidFill>
                <a:latin typeface="Calibri"/>
                <a:ea typeface="Calibri" pitchFamily="34" charset="0"/>
                <a:cs typeface="Times New Roman" pitchFamily="18" charset="0"/>
              </a:rPr>
              <a:t>ñ</a:t>
            </a:r>
            <a:r>
              <a:rPr lang="es-ES" altLang="es-ES" b="1" dirty="0" smtClean="0">
                <a:solidFill>
                  <a:schemeClr val="tx1">
                    <a:lumMod val="85000"/>
                    <a:lumOff val="15000"/>
                  </a:schemeClr>
                </a:solidFill>
                <a:latin typeface="Escolar2" pitchFamily="2" charset="0"/>
                <a:ea typeface="Calibri" pitchFamily="34" charset="0"/>
                <a:cs typeface="Times New Roman" pitchFamily="18" charset="0"/>
              </a:rPr>
              <a:t>os antes</a:t>
            </a:r>
            <a:endParaRPr lang="es-ES" altLang="es-ES" b="1" dirty="0">
              <a:solidFill>
                <a:schemeClr val="tx1">
                  <a:lumMod val="85000"/>
                  <a:lumOff val="15000"/>
                </a:schemeClr>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1396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7" grpId="0"/>
      <p:bldP spid="22" grpId="0"/>
      <p:bldP spid="26" grpId="0"/>
      <p:bldP spid="27" grpId="0"/>
      <p:bldP spid="28" grpId="0"/>
      <p:bldP spid="17" grpId="0" animBg="1"/>
      <p:bldP spid="33" grpId="0" animBg="1"/>
      <p:bldP spid="34" grpId="0" animBg="1"/>
      <p:bldP spid="35" grpId="0" animBg="1"/>
      <p:bldP spid="36" grpId="0" animBg="1"/>
      <p:bldP spid="37" grpId="0" animBg="1"/>
      <p:bldP spid="38" grpId="0"/>
      <p:bldP spid="40" grpId="0"/>
      <p:bldP spid="41" grpId="0"/>
      <p:bldP spid="42" grpId="0" animBg="1"/>
      <p:bldP spid="43" grpId="0"/>
      <p:bldP spid="63" grpId="0"/>
      <p:bldP spid="44" grpId="0"/>
      <p:bldP spid="4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2373960" y="1360193"/>
            <a:ext cx="6408712" cy="1224136"/>
          </a:xfrm>
        </p:spPr>
        <p:txBody>
          <a:bodyPr>
            <a:normAutofit fontScale="90000"/>
          </a:bodyPr>
          <a:lstStyle/>
          <a:p>
            <a:pPr algn="ctr"/>
            <a:r>
              <a:rPr lang="es-ES" sz="6600" dirty="0" smtClean="0">
                <a:solidFill>
                  <a:srgbClr val="00B050"/>
                </a:solidFill>
                <a:effectLst>
                  <a:outerShdw blurRad="38100" dist="38100" dir="2700000" algn="tl">
                    <a:srgbClr val="000000">
                      <a:alpha val="43137"/>
                    </a:srgbClr>
                  </a:outerShdw>
                </a:effectLst>
              </a:rPr>
              <a:t>Jubilación</a:t>
            </a:r>
            <a:br>
              <a:rPr lang="es-ES" sz="6600" dirty="0" smtClean="0">
                <a:solidFill>
                  <a:srgbClr val="00B050"/>
                </a:solidFill>
                <a:effectLst>
                  <a:outerShdw blurRad="38100" dist="38100" dir="2700000" algn="tl">
                    <a:srgbClr val="000000">
                      <a:alpha val="43137"/>
                    </a:srgbClr>
                  </a:outerShdw>
                </a:effectLst>
              </a:rPr>
            </a:br>
            <a:endParaRPr lang="es-ES" sz="6600" dirty="0">
              <a:solidFill>
                <a:srgbClr val="00B050"/>
              </a:solidFill>
              <a:effectLst>
                <a:outerShdw blurRad="38100" dist="38100" dir="2700000" algn="tl">
                  <a:srgbClr val="000000">
                    <a:alpha val="43137"/>
                  </a:srgbClr>
                </a:outerShdw>
              </a:effectLst>
            </a:endParaRPr>
          </a:p>
        </p:txBody>
      </p:sp>
      <p:sp>
        <p:nvSpPr>
          <p:cNvPr id="8" name="7 Marcador de fecha"/>
          <p:cNvSpPr>
            <a:spLocks noGrp="1"/>
          </p:cNvSpPr>
          <p:nvPr>
            <p:ph type="dt" sz="half" idx="10"/>
          </p:nvPr>
        </p:nvSpPr>
        <p:spPr>
          <a:xfrm rot="5400000">
            <a:off x="7847012" y="5389612"/>
            <a:ext cx="2286000" cy="381000"/>
          </a:xfrm>
        </p:spPr>
        <p:txBody>
          <a:bodyPr/>
          <a:lstStyle/>
          <a:p>
            <a:fld id="{1DE77606-41D9-4CC4-A73E-8322EF0373E4}" type="datetime1">
              <a:rPr lang="es-ES" smtClean="0">
                <a:solidFill>
                  <a:srgbClr val="575F6D"/>
                </a:solidFill>
              </a:rPr>
              <a:pPr/>
              <a:t>26/05/2021</a:t>
            </a:fld>
            <a:endParaRPr lang="es-ES" dirty="0">
              <a:solidFill>
                <a:srgbClr val="575F6D"/>
              </a:solidFill>
            </a:endParaRPr>
          </a:p>
        </p:txBody>
      </p:sp>
      <p:sp>
        <p:nvSpPr>
          <p:cNvPr id="9" name="8 Marcador de número de diapositiva"/>
          <p:cNvSpPr>
            <a:spLocks noGrp="1"/>
          </p:cNvSpPr>
          <p:nvPr>
            <p:ph type="sldNum" sz="quarter" idx="12"/>
          </p:nvPr>
        </p:nvSpPr>
        <p:spPr/>
        <p:txBody>
          <a:bodyPr/>
          <a:lstStyle/>
          <a:p>
            <a:fld id="{A52C4ACE-79B8-497B-ACCF-B33634D8F2C9}" type="slidenum">
              <a:rPr lang="es-ES" smtClean="0"/>
              <a:pPr/>
              <a:t>2</a:t>
            </a:fld>
            <a:endParaRPr lang="es-ES" dirty="0"/>
          </a:p>
        </p:txBody>
      </p:sp>
      <p:sp>
        <p:nvSpPr>
          <p:cNvPr id="2" name="CuadroTexto 1"/>
          <p:cNvSpPr txBox="1"/>
          <p:nvPr/>
        </p:nvSpPr>
        <p:spPr>
          <a:xfrm>
            <a:off x="2457038" y="3968898"/>
            <a:ext cx="6345974" cy="1477328"/>
          </a:xfrm>
          <a:prstGeom prst="rect">
            <a:avLst/>
          </a:prstGeom>
          <a:noFill/>
        </p:spPr>
        <p:txBody>
          <a:bodyPr wrap="square" rtlCol="0">
            <a:spAutoFit/>
          </a:bodyPr>
          <a:lstStyle/>
          <a:p>
            <a:r>
              <a:rPr lang="es-ES" dirty="0" smtClean="0">
                <a:solidFill>
                  <a:srgbClr val="C00000"/>
                </a:solidFill>
              </a:rPr>
              <a:t>Subdirectora Provincial de trámite y control de pensiones</a:t>
            </a:r>
          </a:p>
          <a:p>
            <a:endParaRPr lang="es-ES" dirty="0">
              <a:solidFill>
                <a:srgbClr val="C00000"/>
              </a:solidFill>
            </a:endParaRPr>
          </a:p>
          <a:p>
            <a:r>
              <a:rPr lang="es-ES" dirty="0" smtClean="0">
                <a:solidFill>
                  <a:srgbClr val="C00000"/>
                </a:solidFill>
              </a:rPr>
              <a:t>Cuerpo Superior de Técnicos de Seguridad Social</a:t>
            </a:r>
          </a:p>
          <a:p>
            <a:endParaRPr lang="es-ES" dirty="0">
              <a:solidFill>
                <a:srgbClr val="C00000"/>
              </a:solidFill>
            </a:endParaRPr>
          </a:p>
          <a:p>
            <a:r>
              <a:rPr lang="es-ES" dirty="0" smtClean="0">
                <a:solidFill>
                  <a:srgbClr val="C00000"/>
                </a:solidFill>
              </a:rPr>
              <a:t>Maria-fernanda.trejo@seg-social.es</a:t>
            </a:r>
            <a:endParaRPr lang="es-ES" dirty="0">
              <a:solidFill>
                <a:srgbClr val="C00000"/>
              </a:solidFill>
            </a:endParaRPr>
          </a:p>
        </p:txBody>
      </p:sp>
      <p:pic>
        <p:nvPicPr>
          <p:cNvPr id="1026" name="Picture 2" descr="Medico GIFs | Ten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72816"/>
            <a:ext cx="11715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021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968072" y="-45779"/>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20</a:t>
            </a:fld>
            <a:endParaRPr lang="es-ES"/>
          </a:p>
        </p:txBody>
      </p:sp>
      <p:sp>
        <p:nvSpPr>
          <p:cNvPr id="31"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8" name="Rectangle 16"/>
          <p:cNvSpPr>
            <a:spLocks noChangeArrowheads="1"/>
          </p:cNvSpPr>
          <p:nvPr/>
        </p:nvSpPr>
        <p:spPr bwMode="auto">
          <a:xfrm>
            <a:off x="7523204" y="865178"/>
            <a:ext cx="1196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kumimoji="0" lang="es-ES" altLang="es-ES" b="1" i="0" u="sng" strike="noStrike" cap="none" normalizeH="0" baseline="0" dirty="0" smtClean="0">
                <a:ln>
                  <a:noFill/>
                </a:ln>
                <a:solidFill>
                  <a:schemeClr val="tx1"/>
                </a:solidFill>
                <a:effectLst/>
                <a:latin typeface="Escolar2" pitchFamily="2" charset="0"/>
                <a:cs typeface="Tahoma" pitchFamily="34" charset="0"/>
              </a:rPr>
              <a:t>No alta</a:t>
            </a:r>
            <a:endParaRPr kumimoji="0" lang="es-ES" alt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49 Rectángulo"/>
          <p:cNvSpPr/>
          <p:nvPr/>
        </p:nvSpPr>
        <p:spPr>
          <a:xfrm>
            <a:off x="295711" y="1835532"/>
            <a:ext cx="8452753" cy="369332"/>
          </a:xfrm>
          <a:prstGeom prst="rect">
            <a:avLst/>
          </a:prstGeom>
        </p:spPr>
        <p:txBody>
          <a:bodyPr wrap="square">
            <a:spAutoFit/>
          </a:bodyPr>
          <a:lstStyle/>
          <a:p>
            <a:pPr marL="285750" lvl="0" indent="-285750" algn="ctr" eaLnBrk="0" fontAlgn="base" hangingPunct="0">
              <a:spcBef>
                <a:spcPct val="0"/>
              </a:spcBef>
              <a:spcAft>
                <a:spcPct val="0"/>
              </a:spcAft>
              <a:buFont typeface="Wingdings" panose="05000000000000000000" pitchFamily="2" charset="2"/>
              <a:buChar char="Ø"/>
            </a:pPr>
            <a:r>
              <a:rPr kumimoji="0" lang="es-ES" altLang="es-ES" b="1" i="0" u="none" strike="noStrike" cap="none" normalizeH="0" baseline="0" dirty="0" smtClean="0">
                <a:ln>
                  <a:noFill/>
                </a:ln>
                <a:solidFill>
                  <a:srgbClr val="FF0000"/>
                </a:solidFill>
                <a:effectLst/>
                <a:latin typeface="Escolar2" pitchFamily="2" charset="0"/>
                <a:ea typeface="Times New Roman" pitchFamily="18" charset="0"/>
                <a:cs typeface="Tahoma" pitchFamily="34" charset="0"/>
              </a:rPr>
              <a:t>Solamente desde la situación de Alta o asimilada</a:t>
            </a:r>
            <a:endParaRPr kumimoji="0" lang="es-ES" altLang="es-ES" b="1" i="0" u="none" strike="noStrike" cap="none" normalizeH="0" baseline="0" dirty="0" smtClean="0">
              <a:ln>
                <a:noFill/>
              </a:ln>
              <a:solidFill>
                <a:srgbClr val="FF0000"/>
              </a:solidFill>
              <a:effectLst/>
              <a:latin typeface="Arial" pitchFamily="34" charset="0"/>
              <a:cs typeface="Arial" pitchFamily="34" charset="0"/>
            </a:endParaRPr>
          </a:p>
        </p:txBody>
      </p:sp>
      <p:sp>
        <p:nvSpPr>
          <p:cNvPr id="2" name="1 Multiplicar"/>
          <p:cNvSpPr/>
          <p:nvPr/>
        </p:nvSpPr>
        <p:spPr>
          <a:xfrm>
            <a:off x="7191964" y="698431"/>
            <a:ext cx="1872208" cy="758929"/>
          </a:xfrm>
          <a:prstGeom prst="mathMultiply">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107504" y="2467922"/>
            <a:ext cx="8640960" cy="2539157"/>
          </a:xfrm>
          <a:prstGeom prst="rect">
            <a:avLst/>
          </a:prstGeom>
        </p:spPr>
        <p:txBody>
          <a:bodyPr wrap="square">
            <a:spAutoFit/>
          </a:bodyPr>
          <a:lstStyle/>
          <a:p>
            <a:pPr marL="449263" indent="-361950">
              <a:spcAft>
                <a:spcPts val="600"/>
              </a:spcAft>
              <a:buFont typeface="Wingdings" panose="05000000000000000000" pitchFamily="2" charset="2"/>
              <a:buChar char="ü"/>
            </a:pPr>
            <a:r>
              <a:rPr lang="es-ES" dirty="0" smtClean="0">
                <a:solidFill>
                  <a:srgbClr val="003A1A"/>
                </a:solidFill>
              </a:rPr>
              <a:t>2 </a:t>
            </a:r>
            <a:r>
              <a:rPr lang="es-ES" dirty="0">
                <a:solidFill>
                  <a:srgbClr val="003A1A"/>
                </a:solidFill>
              </a:rPr>
              <a:t>años como máximo inferior a la edad </a:t>
            </a:r>
            <a:r>
              <a:rPr lang="es-ES" dirty="0" smtClean="0">
                <a:solidFill>
                  <a:srgbClr val="003A1A"/>
                </a:solidFill>
              </a:rPr>
              <a:t>ordinaria. (</a:t>
            </a:r>
            <a:r>
              <a:rPr lang="es-ES" dirty="0">
                <a:solidFill>
                  <a:srgbClr val="003A1A"/>
                </a:solidFill>
              </a:rPr>
              <a:t>Para determinar la edad de jubilación se considerará como tal la que le hubiera correspondido de haber seguido cotizando durante el plazo entre el HC y el cumplimiento de la </a:t>
            </a:r>
            <a:r>
              <a:rPr lang="es-ES" dirty="0" smtClean="0">
                <a:solidFill>
                  <a:srgbClr val="003A1A"/>
                </a:solidFill>
              </a:rPr>
              <a:t>edad).</a:t>
            </a:r>
            <a:endParaRPr lang="es-ES" dirty="0">
              <a:solidFill>
                <a:srgbClr val="003A1A"/>
              </a:solidFill>
            </a:endParaRPr>
          </a:p>
          <a:p>
            <a:pPr marL="449263" indent="-361950">
              <a:spcAft>
                <a:spcPts val="600"/>
              </a:spcAft>
              <a:buFont typeface="Wingdings" panose="05000000000000000000" pitchFamily="2" charset="2"/>
              <a:buChar char="ü"/>
            </a:pPr>
            <a:r>
              <a:rPr lang="es-ES" dirty="0">
                <a:solidFill>
                  <a:srgbClr val="003A1A"/>
                </a:solidFill>
              </a:rPr>
              <a:t>35 años </a:t>
            </a:r>
            <a:r>
              <a:rPr lang="es-ES" dirty="0" smtClean="0">
                <a:solidFill>
                  <a:srgbClr val="003A1A"/>
                </a:solidFill>
              </a:rPr>
              <a:t>cotizados (se computa el servicio militar, servicio social mujer,  límite 1 año)</a:t>
            </a:r>
            <a:endParaRPr lang="es-ES" dirty="0">
              <a:solidFill>
                <a:srgbClr val="003A1A"/>
              </a:solidFill>
            </a:endParaRPr>
          </a:p>
          <a:p>
            <a:pPr marL="449263" indent="-361950">
              <a:spcAft>
                <a:spcPts val="600"/>
              </a:spcAft>
              <a:buFont typeface="Wingdings" panose="05000000000000000000" pitchFamily="2" charset="2"/>
              <a:buChar char="ü"/>
            </a:pPr>
            <a:r>
              <a:rPr lang="es-ES" dirty="0">
                <a:solidFill>
                  <a:srgbClr val="003A1A"/>
                </a:solidFill>
              </a:rPr>
              <a:t>Pensión superior a la </a:t>
            </a:r>
            <a:r>
              <a:rPr lang="es-ES" dirty="0" smtClean="0">
                <a:solidFill>
                  <a:srgbClr val="003A1A"/>
                </a:solidFill>
              </a:rPr>
              <a:t>Pensión Mínima </a:t>
            </a:r>
            <a:r>
              <a:rPr lang="es-ES" dirty="0">
                <a:solidFill>
                  <a:srgbClr val="003A1A"/>
                </a:solidFill>
              </a:rPr>
              <a:t>por S</a:t>
            </a:r>
            <a:r>
              <a:rPr lang="es-ES" dirty="0" smtClean="0">
                <a:solidFill>
                  <a:srgbClr val="003A1A"/>
                </a:solidFill>
              </a:rPr>
              <a:t>ituación Familiar </a:t>
            </a:r>
            <a:r>
              <a:rPr lang="es-ES" dirty="0">
                <a:solidFill>
                  <a:srgbClr val="003A1A"/>
                </a:solidFill>
              </a:rPr>
              <a:t>a los 65 años</a:t>
            </a:r>
            <a:r>
              <a:rPr lang="es-ES" dirty="0" smtClean="0">
                <a:solidFill>
                  <a:srgbClr val="003A1A"/>
                </a:solidFill>
              </a:rPr>
              <a:t>.</a:t>
            </a:r>
          </a:p>
          <a:p>
            <a:pPr marL="449263" indent="-361950">
              <a:spcAft>
                <a:spcPts val="600"/>
              </a:spcAft>
              <a:buFont typeface="Wingdings" panose="05000000000000000000" pitchFamily="2" charset="2"/>
              <a:buChar char="ü"/>
            </a:pPr>
            <a:r>
              <a:rPr lang="es-ES" dirty="0" smtClean="0">
                <a:solidFill>
                  <a:srgbClr val="003A1A"/>
                </a:solidFill>
              </a:rPr>
              <a:t>Coeficientes reductores:</a:t>
            </a:r>
            <a:endParaRPr lang="es-ES" dirty="0">
              <a:solidFill>
                <a:srgbClr val="003A1A"/>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3382302340"/>
              </p:ext>
            </p:extLst>
          </p:nvPr>
        </p:nvGraphicFramePr>
        <p:xfrm>
          <a:off x="315199" y="5007079"/>
          <a:ext cx="7940600" cy="1706880"/>
        </p:xfrm>
        <a:graphic>
          <a:graphicData uri="http://schemas.openxmlformats.org/drawingml/2006/table">
            <a:tbl>
              <a:tblPr firstRow="1" firstCol="1" bandRow="1">
                <a:tableStyleId>{5C22544A-7EE6-4342-B048-85BDC9FD1C3A}</a:tableStyleId>
              </a:tblPr>
              <a:tblGrid>
                <a:gridCol w="3349438"/>
                <a:gridCol w="4591162"/>
              </a:tblGrid>
              <a:tr h="0">
                <a:tc>
                  <a:txBody>
                    <a:bodyPr/>
                    <a:lstStyle/>
                    <a:p>
                      <a:pPr marL="0" marR="0" lvl="0" algn="ctr" defTabSz="914400" rtl="0" eaLnBrk="1" fontAlgn="base" latinLnBrk="0" hangingPunct="1">
                        <a:lnSpc>
                          <a:spcPct val="100000"/>
                        </a:lnSpc>
                        <a:spcBef>
                          <a:spcPct val="0"/>
                        </a:spcBef>
                        <a:spcAft>
                          <a:spcPct val="0"/>
                        </a:spcAft>
                        <a:buClrTx/>
                        <a:buSzTx/>
                        <a:tabLst/>
                      </a:pPr>
                      <a:endParaRPr lang="es-ES" sz="1400" b="1" kern="1200" dirty="0" smtClean="0">
                        <a:solidFill>
                          <a:schemeClr val="tx1"/>
                        </a:solidFill>
                        <a:latin typeface="Escolar2" pitchFamily="2" charset="0"/>
                        <a:ea typeface="+mn-ea"/>
                        <a:cs typeface="Tahoma" pitchFamily="34" charset="0"/>
                      </a:endParaRPr>
                    </a:p>
                    <a:p>
                      <a:pPr marL="0" marR="0" lvl="0" algn="ctr" defTabSz="914400" rtl="0" eaLnBrk="1" fontAlgn="base" latinLnBrk="0" hangingPunct="1">
                        <a:lnSpc>
                          <a:spcPct val="100000"/>
                        </a:lnSpc>
                        <a:spcBef>
                          <a:spcPct val="0"/>
                        </a:spcBef>
                        <a:spcAft>
                          <a:spcPct val="0"/>
                        </a:spcAft>
                        <a:buClrTx/>
                        <a:buSzTx/>
                        <a:tabLst/>
                      </a:pPr>
                      <a:r>
                        <a:rPr lang="es-ES" sz="1400" b="1" kern="1200" dirty="0" smtClean="0">
                          <a:solidFill>
                            <a:schemeClr val="tx1"/>
                          </a:solidFill>
                          <a:latin typeface="Escolar2" pitchFamily="2" charset="0"/>
                          <a:ea typeface="+mn-ea"/>
                          <a:cs typeface="Tahoma" pitchFamily="34" charset="0"/>
                        </a:rPr>
                        <a:t>Periodo </a:t>
                      </a:r>
                      <a:r>
                        <a:rPr lang="es-ES" sz="1400" b="1" kern="1200" dirty="0">
                          <a:solidFill>
                            <a:schemeClr val="tx1"/>
                          </a:solidFill>
                          <a:latin typeface="Escolar2" pitchFamily="2" charset="0"/>
                          <a:ea typeface="+mn-ea"/>
                          <a:cs typeface="Tahoma" pitchFamily="34" charset="0"/>
                        </a:rPr>
                        <a:t>cotizado</a:t>
                      </a:r>
                    </a:p>
                  </a:txBody>
                  <a:tcPr marL="68580" marR="68580" marT="0" marB="0"/>
                </a:tc>
                <a:tc>
                  <a:txBody>
                    <a:bodyPr/>
                    <a:lstStyle/>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Coeficiente de reducción por trimestre</a:t>
                      </a:r>
                    </a:p>
                    <a:p>
                      <a:pPr marL="0" marR="0" lvl="0" algn="ctr" defTabSz="914400" rtl="0" eaLnBrk="1" fontAlgn="base" latinLnBrk="0" hangingPunct="1">
                        <a:lnSpc>
                          <a:spcPct val="100000"/>
                        </a:lnSpc>
                        <a:spcBef>
                          <a:spcPct val="0"/>
                        </a:spcBef>
                        <a:spcAft>
                          <a:spcPct val="0"/>
                        </a:spcAft>
                        <a:buClrTx/>
                        <a:buSzTx/>
                        <a:tabLst/>
                      </a:pPr>
                      <a:r>
                        <a:rPr lang="es-ES" sz="1400" b="1" kern="1200" dirty="0">
                          <a:solidFill>
                            <a:schemeClr val="tx1"/>
                          </a:solidFill>
                          <a:latin typeface="Escolar2" pitchFamily="2" charset="0"/>
                          <a:ea typeface="+mn-ea"/>
                          <a:cs typeface="Tahoma" pitchFamily="34" charset="0"/>
                        </a:rPr>
                        <a:t>(Voluntaria)</a:t>
                      </a:r>
                    </a:p>
                  </a:txBody>
                  <a:tcPr marL="68580" marR="68580" marT="0" marB="0"/>
                </a:tc>
              </a:tr>
              <a:tr h="136024">
                <a:tc>
                  <a:txBody>
                    <a:bodyPr/>
                    <a:lstStyle/>
                    <a:p>
                      <a:pPr marL="0" marR="0" lvl="0" algn="ctr" defTabSz="914400" rtl="0" eaLnBrk="1" fontAlgn="base" latinLnBrk="0" hangingPunct="1">
                        <a:lnSpc>
                          <a:spcPct val="100000"/>
                        </a:lnSpc>
                        <a:spcBef>
                          <a:spcPct val="0"/>
                        </a:spcBef>
                        <a:spcAft>
                          <a:spcPct val="0"/>
                        </a:spcAft>
                        <a:buClrTx/>
                        <a:buSzTx/>
                        <a:tabLst/>
                      </a:pPr>
                      <a:r>
                        <a:rPr kumimoji="0" lang="es-ES" sz="1400" b="1" kern="1200" dirty="0">
                          <a:solidFill>
                            <a:schemeClr val="tx1"/>
                          </a:solidFill>
                          <a:latin typeface="Escolar2" pitchFamily="2" charset="0"/>
                          <a:ea typeface="+mn-ea"/>
                          <a:cs typeface="Tahoma" pitchFamily="34" charset="0"/>
                        </a:rPr>
                        <a:t>Menos de 38 años y 6 meses</a:t>
                      </a:r>
                    </a:p>
                  </a:txBody>
                  <a:tcPr marL="68580" marR="68580" marT="0" marB="0"/>
                </a:tc>
                <a:tc>
                  <a:txBody>
                    <a:bodyPr/>
                    <a:lstStyle/>
                    <a:p>
                      <a:pPr marL="0" marR="0" lvl="0" algn="ctr" defTabSz="914400" rtl="0" eaLnBrk="1" fontAlgn="base" latinLnBrk="0" hangingPunct="1">
                        <a:lnSpc>
                          <a:spcPct val="100000"/>
                        </a:lnSpc>
                        <a:spcBef>
                          <a:spcPts val="0"/>
                        </a:spcBef>
                        <a:spcAft>
                          <a:spcPct val="0"/>
                        </a:spcAft>
                        <a:buClrTx/>
                        <a:buSzTx/>
                        <a:tabLst/>
                      </a:pPr>
                      <a:r>
                        <a:rPr kumimoji="0" lang="es-ES" sz="1400" b="1" kern="1200" dirty="0">
                          <a:solidFill>
                            <a:schemeClr val="tx1"/>
                          </a:solidFill>
                          <a:latin typeface="Escolar2" pitchFamily="2" charset="0"/>
                          <a:ea typeface="+mn-ea"/>
                          <a:cs typeface="Tahoma" pitchFamily="34" charset="0"/>
                        </a:rPr>
                        <a:t>2 % (equivale a un </a:t>
                      </a:r>
                      <a:r>
                        <a:rPr kumimoji="0" lang="es-ES" sz="1400" b="1" kern="1200" dirty="0" smtClean="0">
                          <a:solidFill>
                            <a:schemeClr val="tx1"/>
                          </a:solidFill>
                          <a:latin typeface="Escolar2" pitchFamily="2" charset="0"/>
                          <a:ea typeface="+mn-ea"/>
                          <a:cs typeface="Tahoma" pitchFamily="34" charset="0"/>
                        </a:rPr>
                        <a:t>8 </a:t>
                      </a:r>
                      <a:r>
                        <a:rPr kumimoji="0" lang="es-ES" sz="1400" b="1" kern="1200" dirty="0">
                          <a:solidFill>
                            <a:schemeClr val="tx1"/>
                          </a:solidFill>
                          <a:latin typeface="Escolar2" pitchFamily="2" charset="0"/>
                          <a:ea typeface="+mn-ea"/>
                          <a:cs typeface="Tahoma" pitchFamily="34" charset="0"/>
                        </a:rPr>
                        <a:t>% </a:t>
                      </a:r>
                      <a:r>
                        <a:rPr kumimoji="0" lang="es-ES" sz="1400" b="1" kern="1200" dirty="0" smtClean="0">
                          <a:solidFill>
                            <a:schemeClr val="tx1"/>
                          </a:solidFill>
                          <a:latin typeface="Escolar2" pitchFamily="2" charset="0"/>
                          <a:ea typeface="+mn-ea"/>
                          <a:cs typeface="Tahoma" pitchFamily="34" charset="0"/>
                        </a:rPr>
                        <a:t>anual</a:t>
                      </a:r>
                      <a:r>
                        <a:rPr kumimoji="0" lang="es-ES" sz="1400" b="1" kern="1200" dirty="0">
                          <a:solidFill>
                            <a:schemeClr val="tx1"/>
                          </a:solidFill>
                          <a:latin typeface="Escolar2" pitchFamily="2" charset="0"/>
                          <a:ea typeface="+mn-ea"/>
                          <a:cs typeface="Tahoma" pitchFamily="34" charset="0"/>
                        </a:rPr>
                        <a:t>)</a:t>
                      </a:r>
                    </a:p>
                  </a:txBody>
                  <a:tcPr marL="68580" marR="68580" marT="0" marB="0"/>
                </a:tc>
              </a:tr>
              <a:tr h="213360">
                <a:tc>
                  <a:txBody>
                    <a:bodyPr/>
                    <a:lstStyle/>
                    <a:p>
                      <a:pPr marL="0" marR="0" lvl="0" algn="ctr" defTabSz="914400" rtl="0" eaLnBrk="1" fontAlgn="base" latinLnBrk="0" hangingPunct="1">
                        <a:lnSpc>
                          <a:spcPct val="100000"/>
                        </a:lnSpc>
                        <a:spcBef>
                          <a:spcPct val="0"/>
                        </a:spcBef>
                        <a:spcAft>
                          <a:spcPct val="0"/>
                        </a:spcAft>
                        <a:buClrTx/>
                        <a:buSzTx/>
                        <a:tabLst/>
                      </a:pPr>
                      <a:r>
                        <a:rPr kumimoji="0" lang="es-ES" sz="1400" b="1" kern="1200" dirty="0">
                          <a:solidFill>
                            <a:schemeClr val="tx1"/>
                          </a:solidFill>
                          <a:latin typeface="Escolar2" pitchFamily="2" charset="0"/>
                          <a:ea typeface="+mn-ea"/>
                          <a:cs typeface="Tahoma" pitchFamily="34" charset="0"/>
                        </a:rPr>
                        <a:t>De 38 años y 6 meses </a:t>
                      </a:r>
                      <a:r>
                        <a:rPr kumimoji="0" lang="es-ES" sz="1400" b="1" kern="1200" dirty="0" smtClean="0">
                          <a:solidFill>
                            <a:schemeClr val="tx1"/>
                          </a:solidFill>
                          <a:latin typeface="Escolar2" pitchFamily="2" charset="0"/>
                          <a:ea typeface="+mn-ea"/>
                          <a:cs typeface="Tahoma" pitchFamily="34" charset="0"/>
                        </a:rPr>
                        <a:t> a </a:t>
                      </a:r>
                      <a:r>
                        <a:rPr kumimoji="0" lang="es-ES" sz="1400" b="1" kern="1200" dirty="0">
                          <a:solidFill>
                            <a:schemeClr val="tx1"/>
                          </a:solidFill>
                          <a:latin typeface="Escolar2" pitchFamily="2" charset="0"/>
                          <a:ea typeface="+mn-ea"/>
                          <a:cs typeface="Tahoma" pitchFamily="34" charset="0"/>
                        </a:rPr>
                        <a:t>41 años y 5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chemeClr val="tx1"/>
                          </a:solidFill>
                          <a:latin typeface="Escolar2" pitchFamily="2" charset="0"/>
                          <a:ea typeface="+mn-ea"/>
                          <a:cs typeface="Tahoma" pitchFamily="34" charset="0"/>
                        </a:rPr>
                        <a:t>1,875 % ( equivale a un 7,5 % anual)</a:t>
                      </a:r>
                    </a:p>
                  </a:txBody>
                  <a:tcPr marL="68580" marR="68580" marT="0" marB="0"/>
                </a:tc>
              </a:tr>
              <a:tr h="69344">
                <a:tc>
                  <a:txBody>
                    <a:bodyPr/>
                    <a:lstStyle/>
                    <a:p>
                      <a:pPr marL="0" marR="0" lvl="0" algn="ctr" defTabSz="914400" rtl="0" eaLnBrk="1" fontAlgn="base" latinLnBrk="0" hangingPunct="1">
                        <a:lnSpc>
                          <a:spcPct val="100000"/>
                        </a:lnSpc>
                        <a:spcBef>
                          <a:spcPct val="0"/>
                        </a:spcBef>
                        <a:spcAft>
                          <a:spcPct val="0"/>
                        </a:spcAft>
                        <a:buClrTx/>
                        <a:buSzTx/>
                        <a:tabLst/>
                      </a:pPr>
                      <a:r>
                        <a:rPr kumimoji="0" lang="es-ES" sz="1400" b="1" kern="1200" dirty="0">
                          <a:solidFill>
                            <a:schemeClr val="tx1"/>
                          </a:solidFill>
                          <a:latin typeface="Escolar2" pitchFamily="2" charset="0"/>
                          <a:ea typeface="+mn-ea"/>
                          <a:cs typeface="Tahoma" pitchFamily="34" charset="0"/>
                        </a:rPr>
                        <a:t>De 41 años y 6 meses </a:t>
                      </a:r>
                      <a:r>
                        <a:rPr kumimoji="0" lang="es-ES" sz="1400" b="1" kern="1200" dirty="0" smtClean="0">
                          <a:solidFill>
                            <a:schemeClr val="tx1"/>
                          </a:solidFill>
                          <a:latin typeface="Escolar2" pitchFamily="2" charset="0"/>
                          <a:ea typeface="+mn-ea"/>
                          <a:cs typeface="Tahoma" pitchFamily="34" charset="0"/>
                        </a:rPr>
                        <a:t> a </a:t>
                      </a:r>
                      <a:r>
                        <a:rPr kumimoji="0" lang="es-ES" sz="1400" b="1" kern="1200" dirty="0">
                          <a:solidFill>
                            <a:schemeClr val="tx1"/>
                          </a:solidFill>
                          <a:latin typeface="Escolar2" pitchFamily="2" charset="0"/>
                          <a:ea typeface="+mn-ea"/>
                          <a:cs typeface="Tahoma" pitchFamily="34" charset="0"/>
                        </a:rPr>
                        <a:t>44 años y 5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chemeClr val="tx1"/>
                          </a:solidFill>
                          <a:latin typeface="Escolar2" pitchFamily="2" charset="0"/>
                          <a:ea typeface="+mn-ea"/>
                          <a:cs typeface="Tahoma" pitchFamily="34" charset="0"/>
                        </a:rPr>
                        <a:t>1,750 % ( equivale a un 7 % anual)</a:t>
                      </a:r>
                    </a:p>
                  </a:txBody>
                  <a:tcPr marL="68580" marR="68580" marT="0" marB="0"/>
                </a:tc>
              </a:tr>
              <a:tr h="0">
                <a:tc>
                  <a:txBody>
                    <a:bodyPr/>
                    <a:lstStyle/>
                    <a:p>
                      <a:pPr marL="0" marR="0" lvl="0" algn="ctr" defTabSz="914400" rtl="0" eaLnBrk="1" fontAlgn="base" latinLnBrk="0" hangingPunct="1">
                        <a:lnSpc>
                          <a:spcPct val="100000"/>
                        </a:lnSpc>
                        <a:spcBef>
                          <a:spcPct val="0"/>
                        </a:spcBef>
                        <a:spcAft>
                          <a:spcPct val="0"/>
                        </a:spcAft>
                        <a:buClrTx/>
                        <a:buSzTx/>
                        <a:tabLst/>
                      </a:pPr>
                      <a:r>
                        <a:rPr kumimoji="0" lang="es-ES" sz="1400" b="1" kern="1200" dirty="0">
                          <a:solidFill>
                            <a:schemeClr val="tx1"/>
                          </a:solidFill>
                          <a:latin typeface="Escolar2" pitchFamily="2" charset="0"/>
                          <a:ea typeface="+mn-ea"/>
                          <a:cs typeface="Tahoma" pitchFamily="34" charset="0"/>
                        </a:rPr>
                        <a:t>Igual o superior a 44 </a:t>
                      </a:r>
                      <a:r>
                        <a:rPr kumimoji="0" lang="es-ES" sz="1400" b="1" kern="1200" dirty="0" smtClean="0">
                          <a:solidFill>
                            <a:schemeClr val="tx1"/>
                          </a:solidFill>
                          <a:latin typeface="Escolar2" pitchFamily="2" charset="0"/>
                          <a:ea typeface="+mn-ea"/>
                          <a:cs typeface="Tahoma" pitchFamily="34" charset="0"/>
                        </a:rPr>
                        <a:t>años  </a:t>
                      </a:r>
                      <a:r>
                        <a:rPr kumimoji="0" lang="es-ES" sz="1400" b="1" kern="1200" dirty="0">
                          <a:solidFill>
                            <a:schemeClr val="tx1"/>
                          </a:solidFill>
                          <a:latin typeface="Escolar2" pitchFamily="2" charset="0"/>
                          <a:ea typeface="+mn-ea"/>
                          <a:cs typeface="Tahoma" pitchFamily="34" charset="0"/>
                        </a:rPr>
                        <a:t>y 6 meses</a:t>
                      </a:r>
                    </a:p>
                  </a:txBody>
                  <a:tcPr marL="68580" marR="68580" marT="0" marB="0"/>
                </a:tc>
                <a:tc>
                  <a:txBody>
                    <a:bodyPr/>
                    <a:lstStyle/>
                    <a:p>
                      <a:pPr marL="0" marR="0" lvl="0" algn="ctr" defTabSz="914400" rtl="0" eaLnBrk="1" fontAlgn="base" latinLnBrk="0" hangingPunct="1">
                        <a:lnSpc>
                          <a:spcPct val="100000"/>
                        </a:lnSpc>
                        <a:spcBef>
                          <a:spcPts val="600"/>
                        </a:spcBef>
                        <a:spcAft>
                          <a:spcPct val="0"/>
                        </a:spcAft>
                        <a:buClrTx/>
                        <a:buSzTx/>
                        <a:tabLst/>
                      </a:pPr>
                      <a:r>
                        <a:rPr kumimoji="0" lang="es-ES" sz="1400" b="1" kern="1200" dirty="0">
                          <a:solidFill>
                            <a:schemeClr val="tx1"/>
                          </a:solidFill>
                          <a:latin typeface="Escolar2" pitchFamily="2" charset="0"/>
                          <a:ea typeface="+mn-ea"/>
                          <a:cs typeface="Tahoma" pitchFamily="34" charset="0"/>
                        </a:rPr>
                        <a:t>1,625 % ( equivale a un 6,5 % anual)</a:t>
                      </a:r>
                    </a:p>
                  </a:txBody>
                  <a:tcPr marL="68580" marR="68580" marT="0" marB="0"/>
                </a:tc>
              </a:tr>
            </a:tbl>
          </a:graphicData>
        </a:graphic>
      </p:graphicFrame>
      <p:sp>
        <p:nvSpPr>
          <p:cNvPr id="16" name="Cuadro de texto 2"/>
          <p:cNvSpPr txBox="1">
            <a:spLocks noChangeArrowheads="1"/>
          </p:cNvSpPr>
          <p:nvPr/>
        </p:nvSpPr>
        <p:spPr bwMode="auto">
          <a:xfrm>
            <a:off x="107504" y="735676"/>
            <a:ext cx="8640960" cy="1284522"/>
          </a:xfrm>
          <a:prstGeom prst="rect">
            <a:avLst/>
          </a:prstGeom>
          <a:noFill/>
          <a:ln w="9525">
            <a:noFill/>
            <a:miter lim="800000"/>
            <a:headEnd/>
            <a:tailEnd/>
          </a:ln>
        </p:spPr>
        <p:txBody>
          <a:bodyPr rot="0" vert="horz" wrap="square" lIns="91440" tIns="45720" rIns="91440" bIns="45720" anchor="t" anchorCtr="0">
            <a:noAutofit/>
          </a:bodyPr>
          <a:lstStyle/>
          <a:p>
            <a:pPr algn="ctr"/>
            <a:r>
              <a:rPr lang="es-ES" sz="3500" b="1" u="sng" dirty="0" smtClean="0">
                <a:solidFill>
                  <a:schemeClr val="accent3">
                    <a:lumMod val="60000"/>
                    <a:lumOff val="40000"/>
                  </a:schemeClr>
                </a:solidFill>
                <a:latin typeface="Escolar2"/>
                <a:ea typeface="Calibri"/>
                <a:cs typeface="Times New Roman"/>
              </a:rPr>
              <a:t>J</a:t>
            </a:r>
            <a:r>
              <a:rPr lang="es-ES" sz="3500" b="1" u="sng" dirty="0" smtClean="0">
                <a:solidFill>
                  <a:schemeClr val="accent3">
                    <a:lumMod val="60000"/>
                    <a:lumOff val="40000"/>
                  </a:schemeClr>
                </a:solidFill>
                <a:effectLst/>
                <a:latin typeface="Escolar2"/>
                <a:ea typeface="Calibri"/>
                <a:cs typeface="Times New Roman"/>
              </a:rPr>
              <a:t>ubilación Anticipada</a:t>
            </a:r>
          </a:p>
          <a:p>
            <a:pPr algn="ctr"/>
            <a:r>
              <a:rPr lang="es-ES" sz="3500" b="1" u="sng" dirty="0" smtClean="0">
                <a:solidFill>
                  <a:schemeClr val="accent3">
                    <a:lumMod val="60000"/>
                    <a:lumOff val="40000"/>
                  </a:schemeClr>
                </a:solidFill>
                <a:effectLst/>
                <a:latin typeface="Escolar2"/>
                <a:ea typeface="Calibri"/>
                <a:cs typeface="Times New Roman"/>
              </a:rPr>
              <a:t>(cese voluntario):</a:t>
            </a:r>
            <a:endParaRPr lang="es-ES" sz="3500" u="sng" dirty="0">
              <a:solidFill>
                <a:schemeClr val="accent3">
                  <a:lumMod val="60000"/>
                  <a:lumOff val="40000"/>
                </a:schemeClr>
              </a:solidFill>
              <a:effectLst/>
              <a:latin typeface="Calibri"/>
              <a:ea typeface="Calibri"/>
              <a:cs typeface="Times New Roman"/>
            </a:endParaRPr>
          </a:p>
        </p:txBody>
      </p:sp>
      <p:sp>
        <p:nvSpPr>
          <p:cNvPr id="17" name="16 Flecha curvada hacia la izquierda">
            <a:hlinkClick r:id="rId3" action="ppaction://hlinksldjump"/>
          </p:cNvPr>
          <p:cNvSpPr/>
          <p:nvPr/>
        </p:nvSpPr>
        <p:spPr>
          <a:xfrm>
            <a:off x="539552" y="906817"/>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39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21</a:t>
            </a:fld>
            <a:endParaRPr lang="es-E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3" y="1266660"/>
            <a:ext cx="7312327" cy="52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35970" y="736800"/>
            <a:ext cx="8612494" cy="523220"/>
          </a:xfrm>
          <a:prstGeom prst="rect">
            <a:avLst/>
          </a:prstGeom>
        </p:spPr>
        <p:txBody>
          <a:bodyPr wrap="square">
            <a:spAutoFit/>
          </a:bodyPr>
          <a:lstStyle/>
          <a:p>
            <a:pPr algn="ctr"/>
            <a:r>
              <a:rPr lang="es-ES" sz="2800" b="1" dirty="0" smtClean="0">
                <a:solidFill>
                  <a:srgbClr val="FF0000"/>
                </a:solidFill>
                <a:latin typeface="Escolar2"/>
                <a:ea typeface="Calibri"/>
                <a:cs typeface="Times New Roman"/>
              </a:rPr>
              <a:t>Incompatibilidad pensión y trabajo</a:t>
            </a:r>
            <a:endParaRPr lang="es-ES" sz="2800" b="1" dirty="0">
              <a:solidFill>
                <a:srgbClr val="FF0000"/>
              </a:solidFill>
              <a:latin typeface="Escolar2"/>
              <a:ea typeface="Calibri"/>
              <a:cs typeface="Times New Roman"/>
            </a:endParaRPr>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redondeado">
            <a:hlinkClick r:id="rId4" action="ppaction://hlinksldjump"/>
          </p:cNvPr>
          <p:cNvSpPr/>
          <p:nvPr/>
        </p:nvSpPr>
        <p:spPr>
          <a:xfrm>
            <a:off x="3506394" y="2305338"/>
            <a:ext cx="136815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a:hlinkClick r:id="rId5" action="ppaction://hlinksldjump"/>
          </p:cNvPr>
          <p:cNvSpPr/>
          <p:nvPr/>
        </p:nvSpPr>
        <p:spPr>
          <a:xfrm>
            <a:off x="1792716" y="3550449"/>
            <a:ext cx="136815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a:hlinkClick r:id="rId6" action="ppaction://hlinksldjump"/>
          </p:cNvPr>
          <p:cNvSpPr/>
          <p:nvPr/>
        </p:nvSpPr>
        <p:spPr>
          <a:xfrm>
            <a:off x="5190052" y="3539052"/>
            <a:ext cx="136815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a:hlinkClick r:id="rId7" action="ppaction://hlinksldjump"/>
          </p:cNvPr>
          <p:cNvSpPr/>
          <p:nvPr/>
        </p:nvSpPr>
        <p:spPr>
          <a:xfrm>
            <a:off x="2267744" y="5373216"/>
            <a:ext cx="1728192" cy="936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a:hlinkClick r:id="rId4" action="ppaction://hlinksldjump"/>
          </p:cNvPr>
          <p:cNvSpPr/>
          <p:nvPr/>
        </p:nvSpPr>
        <p:spPr>
          <a:xfrm>
            <a:off x="5004048" y="4912196"/>
            <a:ext cx="1368152" cy="86409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latin typeface="Times" pitchFamily="18" charset="0"/>
                <a:cs typeface="Arial" panose="020B0604020202020204" pitchFamily="34" charset="0"/>
              </a:rPr>
              <a:t>SUSPENSIÓN TOTAL</a:t>
            </a:r>
            <a:endParaRPr lang="es-ES" sz="1400" dirty="0">
              <a:latin typeface="Times" pitchFamily="18" charset="0"/>
              <a:cs typeface="Arial" panose="020B0604020202020204" pitchFamily="34" charset="0"/>
            </a:endParaRPr>
          </a:p>
        </p:txBody>
      </p:sp>
      <p:sp>
        <p:nvSpPr>
          <p:cNvPr id="3" name="CuadroTexto 2"/>
          <p:cNvSpPr txBox="1"/>
          <p:nvPr/>
        </p:nvSpPr>
        <p:spPr>
          <a:xfrm>
            <a:off x="1014984" y="5672281"/>
            <a:ext cx="1152128" cy="276999"/>
          </a:xfrm>
          <a:prstGeom prst="rect">
            <a:avLst/>
          </a:prstGeom>
          <a:noFill/>
        </p:spPr>
        <p:txBody>
          <a:bodyPr wrap="square" rtlCol="0">
            <a:spAutoFit/>
          </a:bodyPr>
          <a:lstStyle/>
          <a:p>
            <a:r>
              <a:rPr lang="es-ES" sz="1200" dirty="0" smtClean="0">
                <a:solidFill>
                  <a:srgbClr val="FF0000"/>
                </a:solidFill>
              </a:rPr>
              <a:t>Art. 213.4</a:t>
            </a:r>
            <a:endParaRPr lang="es-ES" sz="1200" dirty="0">
              <a:solidFill>
                <a:srgbClr val="FF0000"/>
              </a:solidFill>
            </a:endParaRPr>
          </a:p>
        </p:txBody>
      </p:sp>
      <p:sp>
        <p:nvSpPr>
          <p:cNvPr id="7" name="6 CuadroTexto"/>
          <p:cNvSpPr txBox="1"/>
          <p:nvPr/>
        </p:nvSpPr>
        <p:spPr>
          <a:xfrm>
            <a:off x="6804248" y="2305338"/>
            <a:ext cx="1584176" cy="923330"/>
          </a:xfrm>
          <a:prstGeom prst="rect">
            <a:avLst/>
          </a:prstGeom>
          <a:noFill/>
        </p:spPr>
        <p:txBody>
          <a:bodyPr wrap="square" rtlCol="0">
            <a:spAutoFit/>
          </a:bodyPr>
          <a:lstStyle/>
          <a:p>
            <a:r>
              <a:rPr lang="es-ES" dirty="0" smtClean="0">
                <a:solidFill>
                  <a:srgbClr val="FF0000"/>
                </a:solidFill>
              </a:rPr>
              <a:t>Situación excepcional</a:t>
            </a:r>
          </a:p>
          <a:p>
            <a:r>
              <a:rPr lang="es-ES" dirty="0" smtClean="0">
                <a:solidFill>
                  <a:srgbClr val="FF0000"/>
                </a:solidFill>
              </a:rPr>
              <a:t>COVID-19</a:t>
            </a:r>
            <a:endParaRPr lang="es-ES" dirty="0">
              <a:solidFill>
                <a:srgbClr val="FF0000"/>
              </a:solidFill>
            </a:endParaRPr>
          </a:p>
        </p:txBody>
      </p:sp>
    </p:spTree>
    <p:extLst>
      <p:ext uri="{BB962C8B-B14F-4D97-AF65-F5344CB8AC3E}">
        <p14:creationId xmlns:p14="http://schemas.microsoft.com/office/powerpoint/2010/main" val="13028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19521" y="2015112"/>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22</a:t>
            </a:fld>
            <a:endParaRPr lang="es-ES"/>
          </a:p>
        </p:txBody>
      </p:sp>
      <p:sp>
        <p:nvSpPr>
          <p:cNvPr id="7" name="6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 pensión y trabajo</a:t>
            </a:r>
            <a:endParaRPr lang="es-ES" sz="2400" b="1" u="sng" dirty="0">
              <a:solidFill>
                <a:srgbClr val="FF0000"/>
              </a:solidFill>
              <a:latin typeface="Escolar2"/>
              <a:ea typeface="Calibri"/>
              <a:cs typeface="Times New Roman"/>
            </a:endParaRPr>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p:cNvSpPr/>
          <p:nvPr/>
        </p:nvSpPr>
        <p:spPr>
          <a:xfrm>
            <a:off x="135970" y="1484784"/>
            <a:ext cx="8612494" cy="553998"/>
          </a:xfrm>
          <a:prstGeom prst="rect">
            <a:avLst/>
          </a:prstGeom>
          <a:solidFill>
            <a:srgbClr val="FF0000"/>
          </a:solidFill>
        </p:spPr>
        <p:txBody>
          <a:bodyPr wrap="square">
            <a:spAutoFit/>
          </a:bodyPr>
          <a:lstStyle/>
          <a:p>
            <a:r>
              <a:rPr lang="es-ES" sz="3000" dirty="0" smtClean="0">
                <a:solidFill>
                  <a:schemeClr val="bg1"/>
                </a:solidFill>
                <a:latin typeface="Escolar2" panose="00000400000000000000" pitchFamily="2" charset="0"/>
              </a:rPr>
              <a:t> LGSS Y LCP</a:t>
            </a:r>
            <a:endParaRPr lang="es-ES" sz="3000" dirty="0">
              <a:solidFill>
                <a:schemeClr val="bg1"/>
              </a:solidFill>
              <a:latin typeface="Escolar2" panose="00000400000000000000" pitchFamily="2" charset="0"/>
            </a:endParaRPr>
          </a:p>
        </p:txBody>
      </p:sp>
      <p:sp>
        <p:nvSpPr>
          <p:cNvPr id="3" name="2 CuadroTexto"/>
          <p:cNvSpPr txBox="1"/>
          <p:nvPr/>
        </p:nvSpPr>
        <p:spPr>
          <a:xfrm>
            <a:off x="611560" y="2276872"/>
            <a:ext cx="7632848" cy="3970318"/>
          </a:xfrm>
          <a:prstGeom prst="rect">
            <a:avLst/>
          </a:prstGeom>
          <a:noFill/>
        </p:spPr>
        <p:txBody>
          <a:bodyPr wrap="square" rtlCol="0">
            <a:spAutoFit/>
          </a:bodyPr>
          <a:lstStyle/>
          <a:p>
            <a:r>
              <a:rPr lang="es-ES" dirty="0">
                <a:solidFill>
                  <a:srgbClr val="C00000"/>
                </a:solidFill>
              </a:rPr>
              <a:t>El disfrute de la pensión de jubilación será incompatible con </a:t>
            </a:r>
            <a:r>
              <a:rPr lang="es-ES" dirty="0" smtClean="0">
                <a:solidFill>
                  <a:srgbClr val="C00000"/>
                </a:solidFill>
              </a:rPr>
              <a:t>el ejercicio de una actividad laboral o profesional, por cuenta propia o ajena, que de lugar a su inclusión en cualquier régimen público de Seguridad Social, </a:t>
            </a:r>
            <a:r>
              <a:rPr lang="es-ES" dirty="0">
                <a:solidFill>
                  <a:srgbClr val="C00000"/>
                </a:solidFill>
              </a:rPr>
              <a:t>con las salvedades y en los términos que legal o reglamentariamente se </a:t>
            </a:r>
            <a:r>
              <a:rPr lang="es-ES" dirty="0" smtClean="0">
                <a:solidFill>
                  <a:srgbClr val="C00000"/>
                </a:solidFill>
              </a:rPr>
              <a:t>determinen</a:t>
            </a:r>
          </a:p>
          <a:p>
            <a:endParaRPr lang="es-ES" dirty="0">
              <a:solidFill>
                <a:srgbClr val="C00000"/>
              </a:solidFill>
            </a:endParaRPr>
          </a:p>
          <a:p>
            <a:r>
              <a:rPr lang="es-ES" dirty="0" smtClean="0">
                <a:solidFill>
                  <a:srgbClr val="C00000"/>
                </a:solidFill>
              </a:rPr>
              <a:t>En todo caso es incompatible con el desempeño de un puesto de trabajo o alto cargo sector público</a:t>
            </a:r>
          </a:p>
          <a:p>
            <a:endParaRPr lang="es-ES" dirty="0" smtClean="0">
              <a:solidFill>
                <a:srgbClr val="C00000"/>
              </a:solidFill>
            </a:endParaRPr>
          </a:p>
          <a:p>
            <a:r>
              <a:rPr lang="es-ES" dirty="0" smtClean="0">
                <a:solidFill>
                  <a:srgbClr val="C00000"/>
                </a:solidFill>
              </a:rPr>
              <a:t>Aplicación la Ley 53/1984 de Incompatibilidades, con las salvedades previstas</a:t>
            </a:r>
          </a:p>
          <a:p>
            <a:r>
              <a:rPr lang="es-ES" dirty="0" smtClean="0">
                <a:solidFill>
                  <a:srgbClr val="C00000"/>
                </a:solidFill>
              </a:rPr>
              <a:t>Personal emérito</a:t>
            </a:r>
          </a:p>
          <a:p>
            <a:r>
              <a:rPr lang="es-ES" dirty="0" smtClean="0">
                <a:solidFill>
                  <a:srgbClr val="C00000"/>
                </a:solidFill>
              </a:rPr>
              <a:t>Desempeño de cargos electivos como miembros Asambleas Legislativas CCAA y CCLL siempre que no perciban retribución </a:t>
            </a:r>
            <a:endParaRPr lang="es-ES" dirty="0">
              <a:solidFill>
                <a:srgbClr val="C00000"/>
              </a:solidFill>
            </a:endParaRPr>
          </a:p>
        </p:txBody>
      </p:sp>
    </p:spTree>
    <p:extLst>
      <p:ext uri="{BB962C8B-B14F-4D97-AF65-F5344CB8AC3E}">
        <p14:creationId xmlns:p14="http://schemas.microsoft.com/office/powerpoint/2010/main" val="87103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19521" y="2015112"/>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23</a:t>
            </a:fld>
            <a:endParaRPr lang="es-ES"/>
          </a:p>
        </p:txBody>
      </p:sp>
      <p:sp>
        <p:nvSpPr>
          <p:cNvPr id="7" name="6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 pensión y trabajo</a:t>
            </a:r>
            <a:endParaRPr lang="es-ES" sz="2400" b="1" u="sng" dirty="0">
              <a:solidFill>
                <a:srgbClr val="FF0000"/>
              </a:solidFill>
              <a:latin typeface="Escolar2"/>
              <a:ea typeface="Calibri"/>
              <a:cs typeface="Times New Roman"/>
            </a:endParaRPr>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p:cNvSpPr/>
          <p:nvPr/>
        </p:nvSpPr>
        <p:spPr>
          <a:xfrm>
            <a:off x="135970" y="1484784"/>
            <a:ext cx="8612494" cy="553998"/>
          </a:xfrm>
          <a:prstGeom prst="rect">
            <a:avLst/>
          </a:prstGeom>
          <a:solidFill>
            <a:srgbClr val="FF0000"/>
          </a:solidFill>
        </p:spPr>
        <p:txBody>
          <a:bodyPr wrap="square">
            <a:spAutoFit/>
          </a:bodyPr>
          <a:lstStyle/>
          <a:p>
            <a:r>
              <a:rPr lang="es-ES" sz="3000" dirty="0" smtClean="0">
                <a:solidFill>
                  <a:schemeClr val="bg1"/>
                </a:solidFill>
                <a:latin typeface="Escolar2" panose="00000400000000000000" pitchFamily="2" charset="0"/>
              </a:rPr>
              <a:t>SUSPENSIÓN  - LGSS Y LCP</a:t>
            </a:r>
            <a:endParaRPr lang="es-ES" sz="3000" dirty="0">
              <a:solidFill>
                <a:schemeClr val="bg1"/>
              </a:solidFill>
              <a:latin typeface="Escolar2" panose="00000400000000000000" pitchFamily="2" charset="0"/>
            </a:endParaRPr>
          </a:p>
        </p:txBody>
      </p:sp>
      <p:sp>
        <p:nvSpPr>
          <p:cNvPr id="13" name="12 Rectángulo"/>
          <p:cNvSpPr/>
          <p:nvPr/>
        </p:nvSpPr>
        <p:spPr>
          <a:xfrm>
            <a:off x="747269" y="2468413"/>
            <a:ext cx="7401117" cy="2862322"/>
          </a:xfrm>
          <a:prstGeom prst="rect">
            <a:avLst/>
          </a:prstGeom>
        </p:spPr>
        <p:txBody>
          <a:bodyPr wrap="square">
            <a:spAutoFit/>
          </a:bodyPr>
          <a:lstStyle/>
          <a:p>
            <a:pPr>
              <a:spcAft>
                <a:spcPts val="1200"/>
              </a:spcAft>
            </a:pPr>
            <a:r>
              <a:rPr lang="es-ES" sz="1600" dirty="0" smtClean="0">
                <a:solidFill>
                  <a:srgbClr val="003A1A"/>
                </a:solidFill>
                <a:latin typeface="Escolar2" panose="00000400000000000000" pitchFamily="2" charset="0"/>
              </a:rPr>
              <a:t>Si </a:t>
            </a:r>
            <a:r>
              <a:rPr lang="es-ES" sz="1600" dirty="0">
                <a:solidFill>
                  <a:srgbClr val="003A1A"/>
                </a:solidFill>
                <a:latin typeface="Escolar2" panose="00000400000000000000" pitchFamily="2" charset="0"/>
              </a:rPr>
              <a:t>el pensionista </a:t>
            </a:r>
            <a:r>
              <a:rPr lang="es-ES" sz="1600" dirty="0" smtClean="0">
                <a:solidFill>
                  <a:srgbClr val="003A1A"/>
                </a:solidFill>
                <a:latin typeface="Escolar2" panose="00000400000000000000" pitchFamily="2" charset="0"/>
              </a:rPr>
              <a:t>realiza actividad o  </a:t>
            </a:r>
            <a:r>
              <a:rPr lang="es-ES" sz="1600" dirty="0">
                <a:solidFill>
                  <a:srgbClr val="003A1A"/>
                </a:solidFill>
                <a:latin typeface="Escolar2" panose="00000400000000000000" pitchFamily="2" charset="0"/>
              </a:rPr>
              <a:t>trabajos incompatibles con el percibo de la pensión, </a:t>
            </a:r>
            <a:r>
              <a:rPr lang="es-ES" sz="1600" dirty="0" smtClean="0">
                <a:solidFill>
                  <a:srgbClr val="003A1A"/>
                </a:solidFill>
                <a:latin typeface="Escolar2" panose="00000400000000000000" pitchFamily="2" charset="0"/>
              </a:rPr>
              <a:t>debe comunicarlo </a:t>
            </a:r>
            <a:r>
              <a:rPr lang="es-ES" sz="1600" dirty="0">
                <a:solidFill>
                  <a:srgbClr val="003A1A"/>
                </a:solidFill>
                <a:latin typeface="Escolar2" panose="00000400000000000000" pitchFamily="2" charset="0"/>
              </a:rPr>
              <a:t>previamente </a:t>
            </a:r>
            <a:r>
              <a:rPr lang="es-ES" sz="1600" dirty="0" smtClean="0">
                <a:solidFill>
                  <a:srgbClr val="003A1A"/>
                </a:solidFill>
                <a:latin typeface="Escolar2" panose="00000400000000000000" pitchFamily="2" charset="0"/>
              </a:rPr>
              <a:t>a la Entidad Gestora (INSS o CL), </a:t>
            </a:r>
            <a:r>
              <a:rPr lang="es-ES" sz="1600" dirty="0">
                <a:solidFill>
                  <a:srgbClr val="003A1A"/>
                </a:solidFill>
                <a:latin typeface="Escolar2" panose="00000400000000000000" pitchFamily="2" charset="0"/>
              </a:rPr>
              <a:t>en cuyo caso:</a:t>
            </a:r>
          </a:p>
          <a:p>
            <a:pPr marL="285750" indent="-285750">
              <a:spcAft>
                <a:spcPts val="600"/>
              </a:spcAft>
              <a:buFont typeface="Wingdings" panose="05000000000000000000" pitchFamily="2" charset="2"/>
              <a:buChar char="v"/>
            </a:pPr>
            <a:r>
              <a:rPr lang="es-ES" sz="1600" dirty="0" smtClean="0">
                <a:solidFill>
                  <a:srgbClr val="003A1A"/>
                </a:solidFill>
                <a:latin typeface="Escolar2" panose="00000400000000000000" pitchFamily="2" charset="0"/>
              </a:rPr>
              <a:t>Queda </a:t>
            </a:r>
            <a:r>
              <a:rPr lang="es-ES" sz="1600" dirty="0">
                <a:solidFill>
                  <a:srgbClr val="003A1A"/>
                </a:solidFill>
                <a:latin typeface="Escolar2" panose="00000400000000000000" pitchFamily="2" charset="0"/>
              </a:rPr>
              <a:t>en suspenso la percepción de la pensión y en el derecho a la asistencia </a:t>
            </a:r>
            <a:r>
              <a:rPr lang="es-ES" sz="1600" dirty="0" smtClean="0">
                <a:solidFill>
                  <a:srgbClr val="003A1A"/>
                </a:solidFill>
                <a:latin typeface="Escolar2" panose="00000400000000000000" pitchFamily="2" charset="0"/>
              </a:rPr>
              <a:t>sanitaria inherente </a:t>
            </a:r>
            <a:r>
              <a:rPr lang="es-ES" sz="1600" dirty="0">
                <a:solidFill>
                  <a:srgbClr val="003A1A"/>
                </a:solidFill>
                <a:latin typeface="Escolar2" panose="00000400000000000000" pitchFamily="2" charset="0"/>
              </a:rPr>
              <a:t>a la condición de pensionista.</a:t>
            </a:r>
          </a:p>
          <a:p>
            <a:pPr marL="285750" indent="-285750">
              <a:spcAft>
                <a:spcPts val="600"/>
              </a:spcAft>
              <a:buFont typeface="Wingdings" panose="05000000000000000000" pitchFamily="2" charset="2"/>
              <a:buChar char="v"/>
            </a:pPr>
            <a:r>
              <a:rPr lang="es-ES" sz="1600" dirty="0" smtClean="0">
                <a:solidFill>
                  <a:srgbClr val="003A1A"/>
                </a:solidFill>
                <a:latin typeface="Escolar2" panose="00000400000000000000" pitchFamily="2" charset="0"/>
              </a:rPr>
              <a:t>La </a:t>
            </a:r>
            <a:r>
              <a:rPr lang="es-ES" sz="1600" dirty="0">
                <a:solidFill>
                  <a:srgbClr val="003A1A"/>
                </a:solidFill>
                <a:latin typeface="Escolar2" panose="00000400000000000000" pitchFamily="2" charset="0"/>
              </a:rPr>
              <a:t>empresa </a:t>
            </a:r>
            <a:r>
              <a:rPr lang="es-ES" sz="1600" dirty="0" smtClean="0">
                <a:solidFill>
                  <a:srgbClr val="003A1A"/>
                </a:solidFill>
                <a:latin typeface="Escolar2" panose="00000400000000000000" pitchFamily="2" charset="0"/>
              </a:rPr>
              <a:t>y/o el trabajador quedan obligados </a:t>
            </a:r>
            <a:r>
              <a:rPr lang="es-ES" sz="1600" dirty="0">
                <a:solidFill>
                  <a:srgbClr val="003A1A"/>
                </a:solidFill>
                <a:latin typeface="Escolar2" panose="00000400000000000000" pitchFamily="2" charset="0"/>
              </a:rPr>
              <a:t>a solicitar el alta y a ingresar normalmente la cotización.</a:t>
            </a:r>
          </a:p>
          <a:p>
            <a:pPr marL="285750" indent="-285750">
              <a:spcAft>
                <a:spcPts val="600"/>
              </a:spcAft>
              <a:buFont typeface="Wingdings" panose="05000000000000000000" pitchFamily="2" charset="2"/>
              <a:buChar char="v"/>
            </a:pPr>
            <a:r>
              <a:rPr lang="es-ES" sz="1600" dirty="0">
                <a:solidFill>
                  <a:srgbClr val="003A1A"/>
                </a:solidFill>
                <a:latin typeface="Escolar2" panose="00000400000000000000" pitchFamily="2" charset="0"/>
              </a:rPr>
              <a:t>Estas cotizaciones podrán surtir efecto para mejorar la pensión anterior, bien </a:t>
            </a:r>
            <a:r>
              <a:rPr lang="es-ES" sz="1600" dirty="0" smtClean="0">
                <a:solidFill>
                  <a:srgbClr val="003A1A"/>
                </a:solidFill>
                <a:latin typeface="Escolar2" panose="00000400000000000000" pitchFamily="2" charset="0"/>
              </a:rPr>
              <a:t>por incrementar </a:t>
            </a:r>
            <a:r>
              <a:rPr lang="es-ES" sz="1600" dirty="0">
                <a:solidFill>
                  <a:srgbClr val="003A1A"/>
                </a:solidFill>
                <a:latin typeface="Escolar2" panose="00000400000000000000" pitchFamily="2" charset="0"/>
              </a:rPr>
              <a:t>el porcentaje o eliminar la incidencia de los coeficientes reductores, </a:t>
            </a:r>
            <a:r>
              <a:rPr lang="es-ES" sz="1600" dirty="0" smtClean="0">
                <a:solidFill>
                  <a:srgbClr val="003A1A"/>
                </a:solidFill>
                <a:latin typeface="Escolar2" panose="00000400000000000000" pitchFamily="2" charset="0"/>
              </a:rPr>
              <a:t>pero sin </a:t>
            </a:r>
            <a:r>
              <a:rPr lang="es-ES" sz="1600" dirty="0">
                <a:solidFill>
                  <a:srgbClr val="003A1A"/>
                </a:solidFill>
                <a:latin typeface="Escolar2" panose="00000400000000000000" pitchFamily="2" charset="0"/>
              </a:rPr>
              <a:t>que en ningún caso quepa alterar la base reguladora.</a:t>
            </a:r>
          </a:p>
        </p:txBody>
      </p:sp>
    </p:spTree>
    <p:extLst>
      <p:ext uri="{BB962C8B-B14F-4D97-AF65-F5344CB8AC3E}">
        <p14:creationId xmlns:p14="http://schemas.microsoft.com/office/powerpoint/2010/main" val="31807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22608" y="2087120"/>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24</a:t>
            </a:fld>
            <a:endParaRPr lang="es-ES"/>
          </a:p>
        </p:txBody>
      </p:sp>
      <p:sp>
        <p:nvSpPr>
          <p:cNvPr id="6" name="5 Rectángulo"/>
          <p:cNvSpPr/>
          <p:nvPr/>
        </p:nvSpPr>
        <p:spPr>
          <a:xfrm>
            <a:off x="135970" y="2708334"/>
            <a:ext cx="8612494" cy="3600986"/>
          </a:xfrm>
          <a:prstGeom prst="rect">
            <a:avLst/>
          </a:prstGeom>
        </p:spPr>
        <p:txBody>
          <a:bodyPr wrap="square">
            <a:spAutoFit/>
          </a:bodyPr>
          <a:lstStyle/>
          <a:p>
            <a:pPr marL="285750" indent="-285750">
              <a:spcAft>
                <a:spcPts val="600"/>
              </a:spcAft>
              <a:buFont typeface="Wingdings" panose="05000000000000000000" pitchFamily="2" charset="2"/>
              <a:buChar char="ü"/>
            </a:pPr>
            <a:r>
              <a:rPr lang="es-ES" dirty="0" smtClean="0">
                <a:solidFill>
                  <a:srgbClr val="C00000"/>
                </a:solidFill>
              </a:rPr>
              <a:t>Posibilidad </a:t>
            </a:r>
            <a:r>
              <a:rPr lang="es-ES" dirty="0">
                <a:solidFill>
                  <a:srgbClr val="C00000"/>
                </a:solidFill>
              </a:rPr>
              <a:t>de compatibilizar la pensión YA CAUSADA, con un contrato a tiempo parcial dentro de los límites </a:t>
            </a:r>
            <a:r>
              <a:rPr lang="es-ES" dirty="0" smtClean="0">
                <a:solidFill>
                  <a:srgbClr val="C00000"/>
                </a:solidFill>
              </a:rPr>
              <a:t>establecidos</a:t>
            </a:r>
          </a:p>
          <a:p>
            <a:pPr marL="285750" indent="-285750">
              <a:spcAft>
                <a:spcPts val="600"/>
              </a:spcAft>
              <a:buFont typeface="Wingdings" panose="05000000000000000000" pitchFamily="2" charset="2"/>
              <a:buChar char="ü"/>
            </a:pPr>
            <a:r>
              <a:rPr lang="es-ES" dirty="0" smtClean="0">
                <a:solidFill>
                  <a:srgbClr val="C00000"/>
                </a:solidFill>
              </a:rPr>
              <a:t>Percepción </a:t>
            </a:r>
            <a:r>
              <a:rPr lang="es-ES" dirty="0">
                <a:solidFill>
                  <a:srgbClr val="C00000"/>
                </a:solidFill>
              </a:rPr>
              <a:t>del importe correspondiente al % inverso de trabajo. </a:t>
            </a:r>
            <a:endParaRPr lang="es-ES" dirty="0" smtClean="0">
              <a:solidFill>
                <a:srgbClr val="C00000"/>
              </a:solidFill>
            </a:endParaRPr>
          </a:p>
          <a:p>
            <a:pPr marL="285750" indent="-285750">
              <a:spcAft>
                <a:spcPts val="600"/>
              </a:spcAft>
              <a:buFont typeface="Wingdings" panose="05000000000000000000" pitchFamily="2" charset="2"/>
              <a:buChar char="ü"/>
            </a:pPr>
            <a:r>
              <a:rPr lang="es-ES" dirty="0" smtClean="0">
                <a:solidFill>
                  <a:srgbClr val="C00000"/>
                </a:solidFill>
              </a:rPr>
              <a:t>A </a:t>
            </a:r>
            <a:r>
              <a:rPr lang="es-ES" dirty="0">
                <a:solidFill>
                  <a:srgbClr val="C00000"/>
                </a:solidFill>
              </a:rPr>
              <a:t>partir del 17-3-2013,-(25% y 50</a:t>
            </a:r>
            <a:r>
              <a:rPr lang="es-ES" dirty="0" smtClean="0">
                <a:solidFill>
                  <a:srgbClr val="C00000"/>
                </a:solidFill>
              </a:rPr>
              <a:t>%)</a:t>
            </a:r>
          </a:p>
          <a:p>
            <a:pPr lvl="1">
              <a:spcAft>
                <a:spcPts val="600"/>
              </a:spcAft>
            </a:pPr>
            <a:r>
              <a:rPr lang="es-ES" dirty="0" smtClean="0">
                <a:solidFill>
                  <a:srgbClr val="C00000"/>
                </a:solidFill>
              </a:rPr>
              <a:t>Ejemplo: Reducción jornada 40%: Cobro pensión; 60%</a:t>
            </a:r>
          </a:p>
          <a:p>
            <a:pPr marL="285750" indent="-285750">
              <a:spcAft>
                <a:spcPts val="600"/>
              </a:spcAft>
              <a:buFont typeface="Wingdings" panose="05000000000000000000" pitchFamily="2" charset="2"/>
              <a:buChar char="ü"/>
            </a:pPr>
            <a:r>
              <a:rPr lang="es-ES" dirty="0" smtClean="0">
                <a:solidFill>
                  <a:srgbClr val="C00000"/>
                </a:solidFill>
              </a:rPr>
              <a:t>Las </a:t>
            </a:r>
            <a:r>
              <a:rPr lang="es-ES" dirty="0">
                <a:solidFill>
                  <a:srgbClr val="C00000"/>
                </a:solidFill>
              </a:rPr>
              <a:t>cotizaciones efectuadas pueden servir para BR, porcentaje, disminuir o suprimir coeficientes reductores por edad </a:t>
            </a:r>
            <a:r>
              <a:rPr lang="es-ES" dirty="0" smtClean="0">
                <a:solidFill>
                  <a:srgbClr val="C00000"/>
                </a:solidFill>
              </a:rPr>
              <a:t>.</a:t>
            </a:r>
          </a:p>
          <a:p>
            <a:pPr marL="285750" indent="-285750">
              <a:spcAft>
                <a:spcPts val="600"/>
              </a:spcAft>
              <a:buFont typeface="Wingdings" panose="05000000000000000000" pitchFamily="2" charset="2"/>
              <a:buChar char="ü"/>
            </a:pPr>
            <a:r>
              <a:rPr lang="es-ES" dirty="0" smtClean="0">
                <a:solidFill>
                  <a:srgbClr val="C00000"/>
                </a:solidFill>
              </a:rPr>
              <a:t>La </a:t>
            </a:r>
            <a:r>
              <a:rPr lang="es-ES" dirty="0">
                <a:solidFill>
                  <a:srgbClr val="C00000"/>
                </a:solidFill>
              </a:rPr>
              <a:t>pensión se reducirá en proporción inversa a la reducción aplicada a la jornada de trabajo del pensionista, en relación a la de un trabajador a tiempo </a:t>
            </a:r>
            <a:r>
              <a:rPr lang="es-ES" dirty="0" smtClean="0">
                <a:solidFill>
                  <a:srgbClr val="C00000"/>
                </a:solidFill>
              </a:rPr>
              <a:t>comparable</a:t>
            </a:r>
          </a:p>
          <a:p>
            <a:pPr marL="285750" indent="-285750">
              <a:spcAft>
                <a:spcPts val="600"/>
              </a:spcAft>
              <a:buFont typeface="Wingdings" panose="05000000000000000000" pitchFamily="2" charset="2"/>
              <a:buChar char="ü"/>
            </a:pPr>
            <a:r>
              <a:rPr lang="es-ES" dirty="0" smtClean="0">
                <a:solidFill>
                  <a:srgbClr val="C00000"/>
                </a:solidFill>
              </a:rPr>
              <a:t>Mantiene </a:t>
            </a:r>
            <a:r>
              <a:rPr lang="es-ES" dirty="0">
                <a:solidFill>
                  <a:srgbClr val="C00000"/>
                </a:solidFill>
              </a:rPr>
              <a:t>el derecho a la asistencia </a:t>
            </a:r>
            <a:r>
              <a:rPr lang="es-ES" dirty="0" smtClean="0">
                <a:solidFill>
                  <a:srgbClr val="C00000"/>
                </a:solidFill>
              </a:rPr>
              <a:t>sanitaria como Pensionista.</a:t>
            </a:r>
            <a:endParaRPr lang="es-ES" dirty="0">
              <a:solidFill>
                <a:srgbClr val="C00000"/>
              </a:solidFill>
            </a:endParaRPr>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9" name="Rectangle 16"/>
          <p:cNvSpPr>
            <a:spLocks noChangeArrowheads="1"/>
          </p:cNvSpPr>
          <p:nvPr/>
        </p:nvSpPr>
        <p:spPr bwMode="auto">
          <a:xfrm>
            <a:off x="107504" y="1506850"/>
            <a:ext cx="8640960" cy="553998"/>
          </a:xfrm>
          <a:prstGeom prst="rect">
            <a:avLst/>
          </a:prstGeom>
          <a:solidFill>
            <a:schemeClr val="accent6"/>
          </a:solidFill>
          <a:ln>
            <a:noFill/>
          </a:ln>
          <a:effectLs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altLang="es-ES" sz="3000" b="1" dirty="0" smtClean="0">
                <a:solidFill>
                  <a:schemeClr val="bg1"/>
                </a:solidFill>
                <a:latin typeface="Escolar2" pitchFamily="2" charset="0"/>
                <a:cs typeface="Tahoma" pitchFamily="34" charset="0"/>
              </a:rPr>
              <a:t>JUBILACIÓN FLEXIBLE:</a:t>
            </a:r>
            <a:endParaRPr kumimoji="0" lang="es-ES" altLang="es-ES" sz="3000" b="0" i="0" strike="noStrike" cap="none" normalizeH="0" baseline="0" dirty="0" smtClean="0">
              <a:ln>
                <a:noFill/>
              </a:ln>
              <a:solidFill>
                <a:schemeClr val="bg1"/>
              </a:solidFill>
              <a:effectLst/>
              <a:latin typeface="Arial" pitchFamily="34" charset="0"/>
              <a:cs typeface="Arial" pitchFamily="34" charset="0"/>
            </a:endParaRPr>
          </a:p>
        </p:txBody>
      </p:sp>
      <p:sp>
        <p:nvSpPr>
          <p:cNvPr id="10" name="9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 pensión y trabajo</a:t>
            </a:r>
            <a:endParaRPr lang="es-ES" sz="2400" b="1" u="sng" dirty="0">
              <a:solidFill>
                <a:srgbClr val="FF0000"/>
              </a:solidFill>
              <a:latin typeface="Escolar2"/>
              <a:ea typeface="Calibri"/>
              <a:cs typeface="Times New Roman"/>
            </a:endParaRPr>
          </a:p>
        </p:txBody>
      </p:sp>
    </p:spTree>
    <p:extLst>
      <p:ext uri="{BB962C8B-B14F-4D97-AF65-F5344CB8AC3E}">
        <p14:creationId xmlns:p14="http://schemas.microsoft.com/office/powerpoint/2010/main" val="254488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25</a:t>
            </a:fld>
            <a:endParaRPr lang="es-ES"/>
          </a:p>
        </p:txBody>
      </p:sp>
      <p:sp>
        <p:nvSpPr>
          <p:cNvPr id="6" name="5 Rectángulo"/>
          <p:cNvSpPr/>
          <p:nvPr/>
        </p:nvSpPr>
        <p:spPr>
          <a:xfrm>
            <a:off x="163558" y="2636912"/>
            <a:ext cx="8699578" cy="2508379"/>
          </a:xfrm>
          <a:prstGeom prst="rect">
            <a:avLst/>
          </a:prstGeom>
        </p:spPr>
        <p:txBody>
          <a:bodyPr wrap="square">
            <a:spAutoFit/>
          </a:bodyPr>
          <a:lstStyle/>
          <a:p>
            <a:pPr>
              <a:spcAft>
                <a:spcPts val="1200"/>
              </a:spcAft>
            </a:pPr>
            <a:r>
              <a:rPr lang="es-ES" sz="1600" b="1" dirty="0" smtClean="0">
                <a:solidFill>
                  <a:srgbClr val="C00000"/>
                </a:solidFill>
              </a:rPr>
              <a:t>TRABAJADORES </a:t>
            </a:r>
            <a:r>
              <a:rPr lang="es-ES" sz="1600" b="1" dirty="0">
                <a:solidFill>
                  <a:srgbClr val="C00000"/>
                </a:solidFill>
              </a:rPr>
              <a:t>POR CUENTA PROPIA O </a:t>
            </a:r>
            <a:r>
              <a:rPr lang="es-ES" sz="1600" b="1" dirty="0" smtClean="0">
                <a:solidFill>
                  <a:srgbClr val="C00000"/>
                </a:solidFill>
              </a:rPr>
              <a:t>AUTÓNOMOS (art. 213.4 LGSS</a:t>
            </a:r>
            <a:r>
              <a:rPr lang="es-ES" sz="1600" dirty="0" smtClean="0">
                <a:solidFill>
                  <a:srgbClr val="002060"/>
                </a:solidFill>
              </a:rPr>
              <a:t>)</a:t>
            </a:r>
          </a:p>
          <a:p>
            <a:pPr marL="285750" indent="-285750">
              <a:spcAft>
                <a:spcPts val="600"/>
              </a:spcAft>
              <a:buFont typeface="Wingdings" panose="05000000000000000000" pitchFamily="2" charset="2"/>
              <a:buChar char="ü"/>
            </a:pPr>
            <a:r>
              <a:rPr lang="es-ES" dirty="0" smtClean="0">
                <a:solidFill>
                  <a:srgbClr val="002060"/>
                </a:solidFill>
              </a:rPr>
              <a:t>Titularidad</a:t>
            </a:r>
            <a:r>
              <a:rPr lang="es-ES" dirty="0">
                <a:solidFill>
                  <a:srgbClr val="002060"/>
                </a:solidFill>
              </a:rPr>
              <a:t>: </a:t>
            </a:r>
            <a:r>
              <a:rPr lang="es-ES" dirty="0" smtClean="0">
                <a:solidFill>
                  <a:srgbClr val="002060"/>
                </a:solidFill>
              </a:rPr>
              <a:t>compatible con el mero mantenimiento de la titularidad del negocio o establecimiento mercantil, </a:t>
            </a:r>
            <a:r>
              <a:rPr lang="es-ES" b="1" dirty="0" smtClean="0">
                <a:solidFill>
                  <a:srgbClr val="002060"/>
                </a:solidFill>
              </a:rPr>
              <a:t>siempre que no se lleve a cabo ningún trabajo</a:t>
            </a:r>
            <a:r>
              <a:rPr lang="es-ES" dirty="0" smtClean="0">
                <a:solidFill>
                  <a:srgbClr val="002060"/>
                </a:solidFill>
              </a:rPr>
              <a:t>; así como con el desempeño de las funciones inherentes a dicha titularidad. </a:t>
            </a:r>
          </a:p>
          <a:p>
            <a:pPr marL="285750" indent="-285750">
              <a:spcAft>
                <a:spcPts val="600"/>
              </a:spcAft>
              <a:buFont typeface="Wingdings" panose="05000000000000000000" pitchFamily="2" charset="2"/>
              <a:buChar char="ü"/>
            </a:pPr>
            <a:r>
              <a:rPr lang="es-ES" dirty="0">
                <a:solidFill>
                  <a:srgbClr val="002060"/>
                </a:solidFill>
              </a:rPr>
              <a:t>U</a:t>
            </a:r>
            <a:r>
              <a:rPr lang="es-ES" dirty="0" smtClean="0">
                <a:solidFill>
                  <a:srgbClr val="002060"/>
                </a:solidFill>
              </a:rPr>
              <a:t>na </a:t>
            </a:r>
            <a:r>
              <a:rPr lang="es-ES" dirty="0">
                <a:solidFill>
                  <a:srgbClr val="002060"/>
                </a:solidFill>
              </a:rPr>
              <a:t>actividad es compatible con el percibo de la pensión, cuando la función que desempeñe </a:t>
            </a:r>
            <a:r>
              <a:rPr lang="es-ES" b="1" dirty="0">
                <a:solidFill>
                  <a:srgbClr val="002060"/>
                </a:solidFill>
              </a:rPr>
              <a:t>no suponga la gestión, administración y dirección ordinaria de la empresa. </a:t>
            </a:r>
            <a:endParaRPr lang="es-ES" b="1" dirty="0" smtClean="0">
              <a:solidFill>
                <a:srgbClr val="002060"/>
              </a:solidFill>
            </a:endParaRPr>
          </a:p>
        </p:txBody>
      </p:sp>
      <p:sp>
        <p:nvSpPr>
          <p:cNvPr id="8" name="Rectangle 2"/>
          <p:cNvSpPr txBox="1">
            <a:spLocks noChangeArrowheads="1"/>
          </p:cNvSpPr>
          <p:nvPr/>
        </p:nvSpPr>
        <p:spPr>
          <a:xfrm>
            <a:off x="0" y="-99392"/>
            <a:ext cx="8892480" cy="93554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9" name="Rectangle 16"/>
          <p:cNvSpPr>
            <a:spLocks noChangeArrowheads="1"/>
          </p:cNvSpPr>
          <p:nvPr/>
        </p:nvSpPr>
        <p:spPr bwMode="auto">
          <a:xfrm>
            <a:off x="107504" y="1506850"/>
            <a:ext cx="8136904" cy="553998"/>
          </a:xfrm>
          <a:prstGeom prst="rect">
            <a:avLst/>
          </a:prstGeom>
          <a:solidFill>
            <a:srgbClr val="0070C0"/>
          </a:solidFill>
          <a:ln>
            <a:noFill/>
          </a:ln>
          <a:effectLs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altLang="es-ES" sz="3000" b="1" dirty="0" smtClean="0">
                <a:solidFill>
                  <a:schemeClr val="bg1"/>
                </a:solidFill>
                <a:latin typeface="Escolar2" pitchFamily="2" charset="0"/>
                <a:cs typeface="Tahoma" pitchFamily="34" charset="0"/>
              </a:rPr>
              <a:t>RETA (ingreso superior al SMI)</a:t>
            </a:r>
            <a:endParaRPr kumimoji="0" lang="es-ES" altLang="es-ES" sz="3000" b="0" i="0" strike="noStrike" cap="none" normalizeH="0" baseline="0" dirty="0" smtClean="0">
              <a:ln>
                <a:noFill/>
              </a:ln>
              <a:solidFill>
                <a:schemeClr val="bg1"/>
              </a:solidFill>
              <a:effectLst/>
              <a:latin typeface="Arial" pitchFamily="34" charset="0"/>
              <a:cs typeface="Arial" pitchFamily="34" charset="0"/>
            </a:endParaRPr>
          </a:p>
        </p:txBody>
      </p:sp>
      <p:sp>
        <p:nvSpPr>
          <p:cNvPr id="10" name="9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 pensión y trabajo</a:t>
            </a:r>
            <a:endParaRPr lang="es-ES" sz="2400" b="1" u="sng" dirty="0">
              <a:solidFill>
                <a:srgbClr val="FF0000"/>
              </a:solidFill>
              <a:latin typeface="Escolar2"/>
              <a:ea typeface="Calibri"/>
              <a:cs typeface="Times New Roman"/>
            </a:endParaRPr>
          </a:p>
        </p:txBody>
      </p:sp>
    </p:spTree>
    <p:extLst>
      <p:ext uri="{BB962C8B-B14F-4D97-AF65-F5344CB8AC3E}">
        <p14:creationId xmlns:p14="http://schemas.microsoft.com/office/powerpoint/2010/main" val="3999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26</a:t>
            </a:fld>
            <a:endParaRPr lang="es-ES"/>
          </a:p>
        </p:txBody>
      </p:sp>
      <p:sp>
        <p:nvSpPr>
          <p:cNvPr id="6" name="5 Rectángulo"/>
          <p:cNvSpPr/>
          <p:nvPr/>
        </p:nvSpPr>
        <p:spPr>
          <a:xfrm>
            <a:off x="163558" y="2287706"/>
            <a:ext cx="8699578" cy="2708434"/>
          </a:xfrm>
          <a:prstGeom prst="rect">
            <a:avLst/>
          </a:prstGeom>
        </p:spPr>
        <p:txBody>
          <a:bodyPr wrap="square">
            <a:spAutoFit/>
          </a:bodyPr>
          <a:lstStyle/>
          <a:p>
            <a:pPr>
              <a:spcAft>
                <a:spcPts val="1200"/>
              </a:spcAft>
            </a:pPr>
            <a:r>
              <a:rPr lang="es-ES" sz="1600" b="1" dirty="0" smtClean="0">
                <a:solidFill>
                  <a:srgbClr val="C00000"/>
                </a:solidFill>
              </a:rPr>
              <a:t>TRABAJADORES </a:t>
            </a:r>
            <a:r>
              <a:rPr lang="es-ES" sz="1600" b="1" dirty="0">
                <a:solidFill>
                  <a:srgbClr val="C00000"/>
                </a:solidFill>
              </a:rPr>
              <a:t>POR CUENTA PROPIA O </a:t>
            </a:r>
            <a:r>
              <a:rPr lang="es-ES" sz="1600" b="1" dirty="0" smtClean="0">
                <a:solidFill>
                  <a:srgbClr val="C00000"/>
                </a:solidFill>
              </a:rPr>
              <a:t>AUTÓNOMOS (art. 213.4 LGSS</a:t>
            </a:r>
            <a:r>
              <a:rPr lang="es-ES" sz="1600" dirty="0" smtClean="0">
                <a:solidFill>
                  <a:srgbClr val="002060"/>
                </a:solidFill>
              </a:rPr>
              <a:t>)</a:t>
            </a:r>
          </a:p>
          <a:p>
            <a:pPr>
              <a:spcAft>
                <a:spcPts val="1200"/>
              </a:spcAft>
            </a:pPr>
            <a:endParaRPr lang="es-ES" sz="1600" dirty="0" smtClean="0">
              <a:solidFill>
                <a:srgbClr val="002060"/>
              </a:solidFill>
            </a:endParaRPr>
          </a:p>
          <a:p>
            <a:pPr marL="285750" indent="-285750">
              <a:spcAft>
                <a:spcPts val="600"/>
              </a:spcAft>
              <a:buFont typeface="Wingdings" panose="05000000000000000000" pitchFamily="2" charset="2"/>
              <a:buChar char="ü"/>
            </a:pPr>
            <a:r>
              <a:rPr lang="es-ES" dirty="0" smtClean="0">
                <a:solidFill>
                  <a:srgbClr val="002060"/>
                </a:solidFill>
              </a:rPr>
              <a:t>Es </a:t>
            </a:r>
            <a:r>
              <a:rPr lang="es-ES" dirty="0">
                <a:solidFill>
                  <a:srgbClr val="002060"/>
                </a:solidFill>
              </a:rPr>
              <a:t>compatible con un </a:t>
            </a:r>
            <a:r>
              <a:rPr lang="es-ES" b="1" dirty="0">
                <a:solidFill>
                  <a:srgbClr val="002060"/>
                </a:solidFill>
              </a:rPr>
              <a:t>trabajo por cuenta propia</a:t>
            </a:r>
            <a:r>
              <a:rPr lang="es-ES" dirty="0">
                <a:solidFill>
                  <a:srgbClr val="002060"/>
                </a:solidFill>
              </a:rPr>
              <a:t>, cuando los </a:t>
            </a:r>
            <a:r>
              <a:rPr lang="es-ES" b="1" dirty="0">
                <a:solidFill>
                  <a:srgbClr val="002060"/>
                </a:solidFill>
              </a:rPr>
              <a:t>ingresos</a:t>
            </a:r>
            <a:r>
              <a:rPr lang="es-ES" dirty="0">
                <a:solidFill>
                  <a:srgbClr val="002060"/>
                </a:solidFill>
              </a:rPr>
              <a:t> obtenidos por la actividad desempeñada </a:t>
            </a:r>
            <a:r>
              <a:rPr lang="es-ES" b="1" dirty="0">
                <a:solidFill>
                  <a:srgbClr val="002060"/>
                </a:solidFill>
              </a:rPr>
              <a:t>no superen el </a:t>
            </a:r>
            <a:r>
              <a:rPr lang="es-ES" b="1" dirty="0" smtClean="0">
                <a:solidFill>
                  <a:srgbClr val="002060"/>
                </a:solidFill>
              </a:rPr>
              <a:t>SMI</a:t>
            </a:r>
            <a:r>
              <a:rPr lang="es-ES" dirty="0" smtClean="0">
                <a:solidFill>
                  <a:srgbClr val="002060"/>
                </a:solidFill>
              </a:rPr>
              <a:t>. </a:t>
            </a:r>
          </a:p>
          <a:p>
            <a:pPr>
              <a:spcAft>
                <a:spcPts val="600"/>
              </a:spcAft>
            </a:pPr>
            <a:endParaRPr lang="es-ES" dirty="0" smtClean="0">
              <a:solidFill>
                <a:srgbClr val="002060"/>
              </a:solidFill>
            </a:endParaRPr>
          </a:p>
          <a:p>
            <a:pPr marL="285750" indent="-285750">
              <a:spcAft>
                <a:spcPts val="600"/>
              </a:spcAft>
              <a:buFont typeface="Wingdings" panose="05000000000000000000" pitchFamily="2" charset="2"/>
              <a:buChar char="ü"/>
            </a:pPr>
            <a:r>
              <a:rPr lang="es-ES" dirty="0" smtClean="0">
                <a:solidFill>
                  <a:srgbClr val="002060"/>
                </a:solidFill>
              </a:rPr>
              <a:t>Quienes </a:t>
            </a:r>
            <a:r>
              <a:rPr lang="es-ES" dirty="0">
                <a:solidFill>
                  <a:srgbClr val="002060"/>
                </a:solidFill>
              </a:rPr>
              <a:t>realicen estas actividades económicas no estarán obligados a cotizar por las prestaciones de la Seguridad Social y no generarán nuevos derechos sobre las prestaciones de la Seguridad Social.</a:t>
            </a:r>
          </a:p>
        </p:txBody>
      </p:sp>
      <p:sp>
        <p:nvSpPr>
          <p:cNvPr id="8" name="Rectangle 2"/>
          <p:cNvSpPr txBox="1">
            <a:spLocks noChangeArrowheads="1"/>
          </p:cNvSpPr>
          <p:nvPr/>
        </p:nvSpPr>
        <p:spPr>
          <a:xfrm>
            <a:off x="0" y="-99392"/>
            <a:ext cx="8892480" cy="93554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9" name="Rectangle 16"/>
          <p:cNvSpPr>
            <a:spLocks noChangeArrowheads="1"/>
          </p:cNvSpPr>
          <p:nvPr/>
        </p:nvSpPr>
        <p:spPr bwMode="auto">
          <a:xfrm>
            <a:off x="107504" y="1506850"/>
            <a:ext cx="8136904" cy="553998"/>
          </a:xfrm>
          <a:prstGeom prst="rect">
            <a:avLst/>
          </a:prstGeom>
          <a:solidFill>
            <a:srgbClr val="0070C0"/>
          </a:solidFill>
          <a:ln>
            <a:noFill/>
          </a:ln>
          <a:effectLs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altLang="es-ES" sz="3000" b="1" dirty="0" smtClean="0">
                <a:solidFill>
                  <a:schemeClr val="bg1"/>
                </a:solidFill>
                <a:latin typeface="Escolar2" pitchFamily="2" charset="0"/>
                <a:cs typeface="Tahoma" pitchFamily="34" charset="0"/>
              </a:rPr>
              <a:t>RETA (ingreso inferior al SMI)</a:t>
            </a:r>
            <a:endParaRPr kumimoji="0" lang="es-ES" altLang="es-ES" sz="3000" b="0" i="0" strike="noStrike" cap="none" normalizeH="0" baseline="0" dirty="0" smtClean="0">
              <a:ln>
                <a:noFill/>
              </a:ln>
              <a:solidFill>
                <a:schemeClr val="bg1"/>
              </a:solidFill>
              <a:effectLst/>
              <a:latin typeface="Arial" pitchFamily="34" charset="0"/>
              <a:cs typeface="Arial" pitchFamily="34" charset="0"/>
            </a:endParaRPr>
          </a:p>
        </p:txBody>
      </p:sp>
      <p:sp>
        <p:nvSpPr>
          <p:cNvPr id="10" name="9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 pensión y trabajo</a:t>
            </a:r>
            <a:endParaRPr lang="es-ES" sz="2400" b="1" u="sng" dirty="0">
              <a:solidFill>
                <a:srgbClr val="FF0000"/>
              </a:solidFill>
              <a:latin typeface="Escolar2"/>
              <a:ea typeface="Calibri"/>
              <a:cs typeface="Times New Roman"/>
            </a:endParaRPr>
          </a:p>
        </p:txBody>
      </p:sp>
    </p:spTree>
    <p:extLst>
      <p:ext uri="{BB962C8B-B14F-4D97-AF65-F5344CB8AC3E}">
        <p14:creationId xmlns:p14="http://schemas.microsoft.com/office/powerpoint/2010/main" val="1220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27</a:t>
            </a:fld>
            <a:endParaRPr lang="es-ES"/>
          </a:p>
        </p:txBody>
      </p:sp>
      <p:sp>
        <p:nvSpPr>
          <p:cNvPr id="8" name="Rectangle 2"/>
          <p:cNvSpPr txBox="1">
            <a:spLocks noChangeArrowheads="1"/>
          </p:cNvSpPr>
          <p:nvPr/>
        </p:nvSpPr>
        <p:spPr>
          <a:xfrm>
            <a:off x="0" y="-99392"/>
            <a:ext cx="8892480" cy="93554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9" name="Rectangle 16"/>
          <p:cNvSpPr>
            <a:spLocks noChangeArrowheads="1"/>
          </p:cNvSpPr>
          <p:nvPr/>
        </p:nvSpPr>
        <p:spPr bwMode="auto">
          <a:xfrm>
            <a:off x="107504" y="1506850"/>
            <a:ext cx="8136904" cy="553998"/>
          </a:xfrm>
          <a:prstGeom prst="rect">
            <a:avLst/>
          </a:prstGeom>
          <a:solidFill>
            <a:schemeClr val="accent2">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s-ES" altLang="es-ES" sz="3000" b="1" dirty="0" smtClean="0">
                <a:solidFill>
                  <a:schemeClr val="bg1"/>
                </a:solidFill>
                <a:latin typeface="Escolar2" pitchFamily="2" charset="0"/>
                <a:cs typeface="Tahoma" pitchFamily="34" charset="0"/>
              </a:rPr>
              <a:t>CREACIÓN ARTÍSTICA</a:t>
            </a:r>
            <a:endParaRPr kumimoji="0" lang="es-ES" altLang="es-ES" sz="3000" b="0" i="0" strike="noStrike" cap="none" normalizeH="0" baseline="0" dirty="0" smtClean="0">
              <a:ln>
                <a:noFill/>
              </a:ln>
              <a:solidFill>
                <a:schemeClr val="bg1"/>
              </a:solidFill>
              <a:effectLst/>
              <a:latin typeface="Arial" pitchFamily="34" charset="0"/>
              <a:cs typeface="Arial" pitchFamily="34" charset="0"/>
            </a:endParaRPr>
          </a:p>
        </p:txBody>
      </p:sp>
      <p:sp>
        <p:nvSpPr>
          <p:cNvPr id="10" name="9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Compatibilidad/Incompatibilidad</a:t>
            </a:r>
            <a:endParaRPr lang="es-ES" sz="2400" b="1" u="sng" dirty="0">
              <a:solidFill>
                <a:srgbClr val="FF0000"/>
              </a:solidFill>
              <a:latin typeface="Escolar2"/>
              <a:ea typeface="Calibri"/>
              <a:cs typeface="Times New Roman"/>
            </a:endParaRPr>
          </a:p>
        </p:txBody>
      </p:sp>
      <p:sp>
        <p:nvSpPr>
          <p:cNvPr id="2" name="1 Rectángulo"/>
          <p:cNvSpPr/>
          <p:nvPr/>
        </p:nvSpPr>
        <p:spPr>
          <a:xfrm>
            <a:off x="409769" y="2564904"/>
            <a:ext cx="8064896" cy="3693319"/>
          </a:xfrm>
          <a:prstGeom prst="rect">
            <a:avLst/>
          </a:prstGeom>
        </p:spPr>
        <p:txBody>
          <a:bodyPr wrap="square">
            <a:spAutoFit/>
          </a:bodyPr>
          <a:lstStyle/>
          <a:p>
            <a:r>
              <a:rPr lang="es-ES" dirty="0" smtClean="0"/>
              <a:t>RD </a:t>
            </a:r>
            <a:r>
              <a:rPr lang="es-ES" dirty="0"/>
              <a:t>302/2019, de 26 de abril </a:t>
            </a:r>
            <a:endParaRPr lang="es-ES" dirty="0" smtClean="0"/>
          </a:p>
          <a:p>
            <a:endParaRPr lang="es-ES" dirty="0"/>
          </a:p>
          <a:p>
            <a:r>
              <a:rPr lang="es-ES" dirty="0"/>
              <a:t>E</a:t>
            </a:r>
            <a:r>
              <a:rPr lang="es-ES" dirty="0" smtClean="0"/>
              <a:t>stablece </a:t>
            </a:r>
            <a:r>
              <a:rPr lang="es-ES" dirty="0"/>
              <a:t>la </a:t>
            </a:r>
            <a:r>
              <a:rPr lang="es-ES" b="1" dirty="0"/>
              <a:t>compatibilidad</a:t>
            </a:r>
            <a:r>
              <a:rPr lang="es-ES" dirty="0"/>
              <a:t> de la pensión de jubilación </a:t>
            </a:r>
            <a:r>
              <a:rPr lang="es-ES" b="1" dirty="0"/>
              <a:t>con el desempeño de una actividad de creación artística por la que perciban ingresos derivados de derechos de propiedad intelectual,</a:t>
            </a:r>
            <a:r>
              <a:rPr lang="es-ES" dirty="0"/>
              <a:t> incluidos los generados por su transmisión a terceros, con independencia de que por la misma actividad perciban otras remuneraciones conexas. </a:t>
            </a:r>
            <a:endParaRPr lang="es-ES" dirty="0" smtClean="0"/>
          </a:p>
          <a:p>
            <a:endParaRPr lang="es-ES" dirty="0"/>
          </a:p>
          <a:p>
            <a:r>
              <a:rPr lang="es-ES" b="1" u="sng" dirty="0"/>
              <a:t>No es compatible </a:t>
            </a:r>
            <a:r>
              <a:rPr lang="es-ES" dirty="0"/>
              <a:t>cuando, además de desarrollar dicha actividad, realicen un </a:t>
            </a:r>
            <a:r>
              <a:rPr lang="es-ES" b="1" dirty="0"/>
              <a:t>trabajo por cuenta ajena o propia que de lugar a su inclusión </a:t>
            </a:r>
            <a:r>
              <a:rPr lang="es-ES" dirty="0"/>
              <a:t>en el campo de aplicación de algún Régimen de la Seguridad Social. </a:t>
            </a:r>
          </a:p>
        </p:txBody>
      </p:sp>
    </p:spTree>
    <p:extLst>
      <p:ext uri="{BB962C8B-B14F-4D97-AF65-F5344CB8AC3E}">
        <p14:creationId xmlns:p14="http://schemas.microsoft.com/office/powerpoint/2010/main" val="3429597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19521" y="1655072"/>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28</a:t>
            </a:fld>
            <a:endParaRPr lang="es-ES"/>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p:cNvSpPr/>
          <p:nvPr/>
        </p:nvSpPr>
        <p:spPr>
          <a:xfrm>
            <a:off x="135970" y="1346362"/>
            <a:ext cx="8612494" cy="553998"/>
          </a:xfrm>
          <a:prstGeom prst="rect">
            <a:avLst/>
          </a:prstGeom>
          <a:solidFill>
            <a:srgbClr val="00B050"/>
          </a:solidFill>
        </p:spPr>
        <p:txBody>
          <a:bodyPr wrap="square">
            <a:spAutoFit/>
          </a:bodyPr>
          <a:lstStyle/>
          <a:p>
            <a:r>
              <a:rPr lang="es-ES" sz="3000" dirty="0">
                <a:solidFill>
                  <a:schemeClr val="bg1"/>
                </a:solidFill>
                <a:latin typeface="Escolar2" panose="00000400000000000000" pitchFamily="2" charset="0"/>
              </a:rPr>
              <a:t>JUBILACIÓN </a:t>
            </a:r>
            <a:r>
              <a:rPr lang="es-ES" sz="3000" dirty="0" smtClean="0">
                <a:solidFill>
                  <a:schemeClr val="bg1"/>
                </a:solidFill>
                <a:latin typeface="Escolar2" panose="00000400000000000000" pitchFamily="2" charset="0"/>
              </a:rPr>
              <a:t>ACTIVA </a:t>
            </a:r>
            <a:r>
              <a:rPr lang="es-ES" sz="1600" dirty="0">
                <a:solidFill>
                  <a:schemeClr val="bg1"/>
                </a:solidFill>
              </a:rPr>
              <a:t>(art. 214 LGSS –LEY </a:t>
            </a:r>
            <a:r>
              <a:rPr lang="es-ES" sz="1600" dirty="0" smtClean="0">
                <a:solidFill>
                  <a:schemeClr val="bg1"/>
                </a:solidFill>
              </a:rPr>
              <a:t>6/2017) y Art. 33 LCP</a:t>
            </a:r>
            <a:r>
              <a:rPr lang="es-ES" sz="3000" dirty="0" smtClean="0">
                <a:solidFill>
                  <a:schemeClr val="bg1"/>
                </a:solidFill>
                <a:latin typeface="Escolar2" panose="00000400000000000000" pitchFamily="2" charset="0"/>
              </a:rPr>
              <a:t> </a:t>
            </a:r>
            <a:endParaRPr lang="es-ES" sz="3000" dirty="0">
              <a:solidFill>
                <a:schemeClr val="bg1"/>
              </a:solidFill>
              <a:latin typeface="Escolar2" panose="00000400000000000000" pitchFamily="2" charset="0"/>
            </a:endParaRPr>
          </a:p>
        </p:txBody>
      </p:sp>
      <p:sp>
        <p:nvSpPr>
          <p:cNvPr id="3" name="2 Rectángulo"/>
          <p:cNvSpPr/>
          <p:nvPr/>
        </p:nvSpPr>
        <p:spPr>
          <a:xfrm>
            <a:off x="135970" y="2048917"/>
            <a:ext cx="8396470" cy="923330"/>
          </a:xfrm>
          <a:prstGeom prst="rect">
            <a:avLst/>
          </a:prstGeom>
        </p:spPr>
        <p:txBody>
          <a:bodyPr wrap="square">
            <a:spAutoFit/>
          </a:bodyPr>
          <a:lstStyle/>
          <a:p>
            <a:pPr algn="ctr"/>
            <a:r>
              <a:rPr lang="es-ES" b="1" dirty="0" smtClean="0">
                <a:solidFill>
                  <a:srgbClr val="C00000"/>
                </a:solidFill>
                <a:latin typeface="Escolar2" panose="00000400000000000000" pitchFamily="2" charset="0"/>
              </a:rPr>
              <a:t>Posibilidad de compatibilizar </a:t>
            </a:r>
            <a:r>
              <a:rPr lang="es-ES" b="1" dirty="0">
                <a:solidFill>
                  <a:srgbClr val="C00000"/>
                </a:solidFill>
                <a:latin typeface="Escolar2" panose="00000400000000000000" pitchFamily="2" charset="0"/>
              </a:rPr>
              <a:t>el 50% o el 100% de la jubilación contributiva y el trabajo por cuenta propia o </a:t>
            </a:r>
            <a:r>
              <a:rPr lang="es-ES" b="1" dirty="0" smtClean="0">
                <a:solidFill>
                  <a:srgbClr val="C00000"/>
                </a:solidFill>
                <a:latin typeface="Escolar2" panose="00000400000000000000" pitchFamily="2" charset="0"/>
              </a:rPr>
              <a:t>por cuenta </a:t>
            </a:r>
            <a:r>
              <a:rPr lang="es-ES" b="1" dirty="0">
                <a:solidFill>
                  <a:srgbClr val="C00000"/>
                </a:solidFill>
                <a:latin typeface="Escolar2" panose="00000400000000000000" pitchFamily="2" charset="0"/>
              </a:rPr>
              <a:t>ajena, a tiempo completo o a tiempo parcial.</a:t>
            </a:r>
          </a:p>
        </p:txBody>
      </p:sp>
      <p:sp>
        <p:nvSpPr>
          <p:cNvPr id="10" name="9 Rectángulo"/>
          <p:cNvSpPr/>
          <p:nvPr/>
        </p:nvSpPr>
        <p:spPr>
          <a:xfrm>
            <a:off x="784042" y="3140968"/>
            <a:ext cx="7964422" cy="1723549"/>
          </a:xfrm>
          <a:prstGeom prst="rect">
            <a:avLst/>
          </a:prstGeom>
        </p:spPr>
        <p:txBody>
          <a:bodyPr wrap="square">
            <a:spAutoFit/>
          </a:bodyPr>
          <a:lstStyle/>
          <a:p>
            <a:pPr>
              <a:spcAft>
                <a:spcPts val="600"/>
              </a:spcAft>
            </a:pPr>
            <a:r>
              <a:rPr lang="es-ES" sz="1600" dirty="0" smtClean="0">
                <a:solidFill>
                  <a:srgbClr val="004C24"/>
                </a:solidFill>
                <a:latin typeface="Escolar2" panose="00000400000000000000" pitchFamily="2" charset="0"/>
              </a:rPr>
              <a:t>a) Acceso </a:t>
            </a:r>
            <a:r>
              <a:rPr lang="es-ES" sz="1600" dirty="0">
                <a:solidFill>
                  <a:srgbClr val="004C24"/>
                </a:solidFill>
                <a:latin typeface="Escolar2" panose="00000400000000000000" pitchFamily="2" charset="0"/>
              </a:rPr>
              <a:t>a la pensión </a:t>
            </a:r>
            <a:r>
              <a:rPr lang="es-ES" sz="1600" dirty="0" smtClean="0">
                <a:solidFill>
                  <a:srgbClr val="004C24"/>
                </a:solidFill>
                <a:latin typeface="Escolar2" panose="00000400000000000000" pitchFamily="2" charset="0"/>
              </a:rPr>
              <a:t>una </a:t>
            </a:r>
            <a:r>
              <a:rPr lang="es-ES" sz="1600" dirty="0">
                <a:solidFill>
                  <a:srgbClr val="004C24"/>
                </a:solidFill>
                <a:latin typeface="Escolar2" panose="00000400000000000000" pitchFamily="2" charset="0"/>
              </a:rPr>
              <a:t>vez cumplida la </a:t>
            </a:r>
            <a:r>
              <a:rPr lang="es-ES" sz="1600" b="1" dirty="0">
                <a:solidFill>
                  <a:srgbClr val="004C24"/>
                </a:solidFill>
                <a:latin typeface="Escolar2" panose="00000400000000000000" pitchFamily="2" charset="0"/>
              </a:rPr>
              <a:t>edad </a:t>
            </a:r>
            <a:r>
              <a:rPr lang="es-ES" sz="1600" b="1" dirty="0" smtClean="0">
                <a:solidFill>
                  <a:srgbClr val="004C24"/>
                </a:solidFill>
                <a:latin typeface="Escolar2" panose="00000400000000000000" pitchFamily="2" charset="0"/>
              </a:rPr>
              <a:t>legal de jubilación</a:t>
            </a:r>
            <a:r>
              <a:rPr lang="es-ES" sz="1600" dirty="0" smtClean="0">
                <a:solidFill>
                  <a:srgbClr val="004C24"/>
                </a:solidFill>
                <a:latin typeface="Escolar2" panose="00000400000000000000" pitchFamily="2" charset="0"/>
              </a:rPr>
              <a:t>, </a:t>
            </a:r>
            <a:r>
              <a:rPr lang="es-ES" sz="1600" dirty="0">
                <a:solidFill>
                  <a:srgbClr val="004C24"/>
                </a:solidFill>
                <a:latin typeface="Escolar2" panose="00000400000000000000" pitchFamily="2" charset="0"/>
              </a:rPr>
              <a:t>sin que, a tales efectos, </a:t>
            </a:r>
            <a:r>
              <a:rPr lang="es-ES" sz="1600" dirty="0" smtClean="0">
                <a:solidFill>
                  <a:srgbClr val="004C24"/>
                </a:solidFill>
                <a:latin typeface="Escolar2" panose="00000400000000000000" pitchFamily="2" charset="0"/>
              </a:rPr>
              <a:t>sean admisibles </a:t>
            </a:r>
            <a:r>
              <a:rPr lang="es-ES" sz="1600" dirty="0">
                <a:solidFill>
                  <a:srgbClr val="004C24"/>
                </a:solidFill>
                <a:latin typeface="Escolar2" panose="00000400000000000000" pitchFamily="2" charset="0"/>
              </a:rPr>
              <a:t>jubilaciones acogidas a bonificaciones o anticipaciones de la edad de jubilación </a:t>
            </a:r>
            <a:r>
              <a:rPr lang="es-ES" sz="1600" dirty="0" smtClean="0">
                <a:solidFill>
                  <a:srgbClr val="004C24"/>
                </a:solidFill>
                <a:latin typeface="Escolar2" panose="00000400000000000000" pitchFamily="2" charset="0"/>
              </a:rPr>
              <a:t>que pudieran </a:t>
            </a:r>
            <a:r>
              <a:rPr lang="es-ES" sz="1600" dirty="0">
                <a:solidFill>
                  <a:srgbClr val="004C24"/>
                </a:solidFill>
                <a:latin typeface="Escolar2" panose="00000400000000000000" pitchFamily="2" charset="0"/>
              </a:rPr>
              <a:t>ser de aplicación al interesado.</a:t>
            </a:r>
          </a:p>
          <a:p>
            <a:pPr>
              <a:spcAft>
                <a:spcPts val="600"/>
              </a:spcAft>
            </a:pPr>
            <a:r>
              <a:rPr lang="es-ES" sz="1600" dirty="0">
                <a:solidFill>
                  <a:srgbClr val="004C24"/>
                </a:solidFill>
                <a:latin typeface="Escolar2" panose="00000400000000000000" pitchFamily="2" charset="0"/>
              </a:rPr>
              <a:t>b) El porcentaje aplicable a la respectiva base reguladora a efectos de determinar la cuantía </a:t>
            </a:r>
            <a:r>
              <a:rPr lang="es-ES" sz="1600" dirty="0" smtClean="0">
                <a:solidFill>
                  <a:srgbClr val="004C24"/>
                </a:solidFill>
                <a:latin typeface="Escolar2" panose="00000400000000000000" pitchFamily="2" charset="0"/>
              </a:rPr>
              <a:t>de la </a:t>
            </a:r>
            <a:r>
              <a:rPr lang="es-ES" sz="1600" dirty="0">
                <a:solidFill>
                  <a:srgbClr val="004C24"/>
                </a:solidFill>
                <a:latin typeface="Escolar2" panose="00000400000000000000" pitchFamily="2" charset="0"/>
              </a:rPr>
              <a:t>pensión causada ha de alcanzar el </a:t>
            </a:r>
            <a:r>
              <a:rPr lang="es-ES" sz="1600" b="1" dirty="0">
                <a:solidFill>
                  <a:srgbClr val="004C24"/>
                </a:solidFill>
                <a:latin typeface="Escolar2" panose="00000400000000000000" pitchFamily="2" charset="0"/>
              </a:rPr>
              <a:t>100 por ciento</a:t>
            </a:r>
            <a:r>
              <a:rPr lang="es-ES" sz="1600" dirty="0">
                <a:solidFill>
                  <a:srgbClr val="004C24"/>
                </a:solidFill>
                <a:latin typeface="Escolar2" panose="00000400000000000000" pitchFamily="2" charset="0"/>
              </a:rPr>
              <a:t>.</a:t>
            </a:r>
          </a:p>
          <a:p>
            <a:pPr>
              <a:spcAft>
                <a:spcPts val="600"/>
              </a:spcAft>
            </a:pPr>
            <a:r>
              <a:rPr lang="es-ES" sz="1600" dirty="0">
                <a:solidFill>
                  <a:srgbClr val="004C24"/>
                </a:solidFill>
                <a:latin typeface="Escolar2" panose="00000400000000000000" pitchFamily="2" charset="0"/>
              </a:rPr>
              <a:t>c) El </a:t>
            </a:r>
            <a:r>
              <a:rPr lang="es-ES" sz="1600" b="1" dirty="0">
                <a:solidFill>
                  <a:srgbClr val="004C24"/>
                </a:solidFill>
                <a:latin typeface="Escolar2" panose="00000400000000000000" pitchFamily="2" charset="0"/>
              </a:rPr>
              <a:t>trabajo</a:t>
            </a:r>
            <a:r>
              <a:rPr lang="es-ES" sz="1600" dirty="0">
                <a:solidFill>
                  <a:srgbClr val="004C24"/>
                </a:solidFill>
                <a:latin typeface="Escolar2" panose="00000400000000000000" pitchFamily="2" charset="0"/>
              </a:rPr>
              <a:t> compatible podrá realizarse a </a:t>
            </a:r>
            <a:r>
              <a:rPr lang="es-ES" sz="1600" b="1" dirty="0">
                <a:solidFill>
                  <a:srgbClr val="004C24"/>
                </a:solidFill>
                <a:latin typeface="Escolar2" panose="00000400000000000000" pitchFamily="2" charset="0"/>
              </a:rPr>
              <a:t>tiempo completo o a tiempo parcial</a:t>
            </a:r>
            <a:r>
              <a:rPr lang="es-ES" sz="1600" b="1" dirty="0" smtClean="0">
                <a:solidFill>
                  <a:srgbClr val="004C24"/>
                </a:solidFill>
                <a:latin typeface="Escolar2" panose="00000400000000000000" pitchFamily="2" charset="0"/>
              </a:rPr>
              <a:t>.</a:t>
            </a:r>
          </a:p>
        </p:txBody>
      </p:sp>
      <p:sp>
        <p:nvSpPr>
          <p:cNvPr id="11" name="10 Rectángulo"/>
          <p:cNvSpPr/>
          <p:nvPr/>
        </p:nvSpPr>
        <p:spPr>
          <a:xfrm>
            <a:off x="107504" y="2942001"/>
            <a:ext cx="677108" cy="1677702"/>
          </a:xfrm>
          <a:prstGeom prst="rect">
            <a:avLst/>
          </a:prstGeom>
          <a:noFill/>
        </p:spPr>
        <p:txBody>
          <a:bodyPr vert="vert270" wrap="none" lIns="91440" tIns="45720" rIns="91440" bIns="45720">
            <a:spAutoFit/>
          </a:bodyPr>
          <a:lstStyle/>
          <a:p>
            <a:pPr algn="ctr"/>
            <a:r>
              <a:rPr lang="es-ES" sz="3200" b="1" cap="none" spc="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rPr>
              <a:t>Requisitos</a:t>
            </a:r>
            <a:endParaRPr lang="es-ES" sz="32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endParaRPr>
          </a:p>
        </p:txBody>
      </p:sp>
      <p:sp>
        <p:nvSpPr>
          <p:cNvPr id="15" name="14 Rectángulo"/>
          <p:cNvSpPr/>
          <p:nvPr/>
        </p:nvSpPr>
        <p:spPr>
          <a:xfrm>
            <a:off x="124134" y="5258205"/>
            <a:ext cx="677108" cy="1358705"/>
          </a:xfrm>
          <a:prstGeom prst="rect">
            <a:avLst/>
          </a:prstGeom>
          <a:noFill/>
        </p:spPr>
        <p:txBody>
          <a:bodyPr vert="vert270" wrap="none" lIns="91440" tIns="45720" rIns="91440" bIns="45720">
            <a:spAutoFit/>
          </a:bodyPr>
          <a:lstStyle/>
          <a:p>
            <a:pPr algn="ctr"/>
            <a:r>
              <a:rPr lang="es-ES" sz="3200" b="1" cap="none" spc="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rPr>
              <a:t>Cuantía</a:t>
            </a:r>
            <a:endParaRPr lang="es-ES" sz="32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endParaRPr>
          </a:p>
        </p:txBody>
      </p:sp>
      <p:sp>
        <p:nvSpPr>
          <p:cNvPr id="16" name="15 Rectángulo"/>
          <p:cNvSpPr/>
          <p:nvPr/>
        </p:nvSpPr>
        <p:spPr>
          <a:xfrm>
            <a:off x="784041" y="5085184"/>
            <a:ext cx="7648953" cy="1154162"/>
          </a:xfrm>
          <a:prstGeom prst="rect">
            <a:avLst/>
          </a:prstGeom>
        </p:spPr>
        <p:txBody>
          <a:bodyPr wrap="square">
            <a:spAutoFit/>
          </a:bodyPr>
          <a:lstStyle/>
          <a:p>
            <a:pPr marL="285750" indent="-285750">
              <a:spcAft>
                <a:spcPts val="600"/>
              </a:spcAft>
              <a:buFont typeface="Wingdings" panose="05000000000000000000" pitchFamily="2" charset="2"/>
              <a:buChar char="Ø"/>
            </a:pPr>
            <a:r>
              <a:rPr lang="es-ES" sz="1600" b="1" dirty="0">
                <a:solidFill>
                  <a:srgbClr val="004C24"/>
                </a:solidFill>
                <a:latin typeface="Escolar2" panose="00000400000000000000" pitchFamily="2" charset="0"/>
              </a:rPr>
              <a:t>50 %</a:t>
            </a:r>
            <a:r>
              <a:rPr lang="es-ES" sz="1600" dirty="0">
                <a:solidFill>
                  <a:srgbClr val="004C24"/>
                </a:solidFill>
                <a:latin typeface="Escolar2" panose="00000400000000000000" pitchFamily="2" charset="0"/>
              </a:rPr>
              <a:t> del importe resultante en el reconocimiento inicial (aplicado el límite máximo de pensión pública</a:t>
            </a:r>
            <a:r>
              <a:rPr lang="es-ES" sz="1600" dirty="0" smtClean="0">
                <a:solidFill>
                  <a:srgbClr val="004C24"/>
                </a:solidFill>
                <a:latin typeface="Escolar2" panose="00000400000000000000" pitchFamily="2" charset="0"/>
              </a:rPr>
              <a:t>). Excluido Complemento por mínimos.</a:t>
            </a:r>
          </a:p>
          <a:p>
            <a:pPr marL="285750" indent="-285750">
              <a:spcAft>
                <a:spcPts val="600"/>
              </a:spcAft>
              <a:buFont typeface="Wingdings" panose="05000000000000000000" pitchFamily="2" charset="2"/>
              <a:buChar char="Ø"/>
            </a:pPr>
            <a:r>
              <a:rPr lang="es-ES" sz="1600" dirty="0" smtClean="0">
                <a:solidFill>
                  <a:srgbClr val="004C24"/>
                </a:solidFill>
                <a:latin typeface="Escolar2" panose="00000400000000000000" pitchFamily="2" charset="0"/>
              </a:rPr>
              <a:t>En </a:t>
            </a:r>
            <a:r>
              <a:rPr lang="es-ES" sz="1600" dirty="0">
                <a:solidFill>
                  <a:srgbClr val="004C24"/>
                </a:solidFill>
                <a:latin typeface="Escolar2" panose="00000400000000000000" pitchFamily="2" charset="0"/>
              </a:rPr>
              <a:t>el caso de trabajadores </a:t>
            </a:r>
            <a:r>
              <a:rPr lang="es-ES" sz="1600" dirty="0" smtClean="0">
                <a:solidFill>
                  <a:srgbClr val="004C24"/>
                </a:solidFill>
                <a:latin typeface="Escolar2" panose="00000400000000000000" pitchFamily="2" charset="0"/>
              </a:rPr>
              <a:t>por cuenta </a:t>
            </a:r>
            <a:r>
              <a:rPr lang="es-ES" sz="1600" dirty="0">
                <a:solidFill>
                  <a:srgbClr val="004C24"/>
                </a:solidFill>
                <a:latin typeface="Escolar2" panose="00000400000000000000" pitchFamily="2" charset="0"/>
              </a:rPr>
              <a:t>propia el </a:t>
            </a:r>
            <a:r>
              <a:rPr lang="es-ES" sz="1600" b="1" dirty="0">
                <a:solidFill>
                  <a:srgbClr val="004C24"/>
                </a:solidFill>
                <a:latin typeface="Escolar2" panose="00000400000000000000" pitchFamily="2" charset="0"/>
              </a:rPr>
              <a:t>100%</a:t>
            </a:r>
            <a:r>
              <a:rPr lang="es-ES" sz="1600" dirty="0">
                <a:solidFill>
                  <a:srgbClr val="004C24"/>
                </a:solidFill>
                <a:latin typeface="Escolar2" panose="00000400000000000000" pitchFamily="2" charset="0"/>
              </a:rPr>
              <a:t> cuando acrediten tener contratados </a:t>
            </a:r>
            <a:r>
              <a:rPr lang="es-ES" sz="1600" b="1" dirty="0">
                <a:solidFill>
                  <a:srgbClr val="004C24"/>
                </a:solidFill>
                <a:latin typeface="Escolar2" panose="00000400000000000000" pitchFamily="2" charset="0"/>
              </a:rPr>
              <a:t>al menos a un trabajador </a:t>
            </a:r>
            <a:r>
              <a:rPr lang="es-ES" sz="1600" b="1" dirty="0" smtClean="0">
                <a:solidFill>
                  <a:srgbClr val="004C24"/>
                </a:solidFill>
                <a:latin typeface="Escolar2" panose="00000400000000000000" pitchFamily="2" charset="0"/>
              </a:rPr>
              <a:t>por cuenta </a:t>
            </a:r>
            <a:r>
              <a:rPr lang="es-ES" sz="1600" b="1" dirty="0">
                <a:solidFill>
                  <a:srgbClr val="004C24"/>
                </a:solidFill>
                <a:latin typeface="Escolar2" panose="00000400000000000000" pitchFamily="2" charset="0"/>
              </a:rPr>
              <a:t>ajena</a:t>
            </a:r>
            <a:r>
              <a:rPr lang="es-ES" sz="1600" b="1" dirty="0" smtClean="0">
                <a:solidFill>
                  <a:srgbClr val="004C24"/>
                </a:solidFill>
                <a:latin typeface="Escolar2" panose="00000400000000000000" pitchFamily="2" charset="0"/>
              </a:rPr>
              <a:t>.</a:t>
            </a:r>
            <a:endParaRPr lang="es-ES" sz="1600" dirty="0">
              <a:solidFill>
                <a:srgbClr val="004C24"/>
              </a:solidFill>
            </a:endParaRPr>
          </a:p>
        </p:txBody>
      </p:sp>
      <p:sp>
        <p:nvSpPr>
          <p:cNvPr id="12" name="11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 </a:t>
            </a:r>
            <a:r>
              <a:rPr lang="es-ES" sz="2400" b="1" u="sng" dirty="0" smtClean="0">
                <a:solidFill>
                  <a:srgbClr val="FF0000"/>
                </a:solidFill>
                <a:latin typeface="Escolar2"/>
                <a:ea typeface="Calibri"/>
                <a:cs typeface="Times New Roman"/>
              </a:rPr>
              <a:t>pensión y trabajo</a:t>
            </a:r>
            <a:endParaRPr lang="es-ES" sz="2400" b="1" u="sng" dirty="0">
              <a:solidFill>
                <a:srgbClr val="FF0000"/>
              </a:solidFill>
              <a:latin typeface="Escolar2"/>
              <a:ea typeface="Calibri"/>
              <a:cs typeface="Times New Roman"/>
            </a:endParaRPr>
          </a:p>
        </p:txBody>
      </p:sp>
    </p:spTree>
    <p:extLst>
      <p:ext uri="{BB962C8B-B14F-4D97-AF65-F5344CB8AC3E}">
        <p14:creationId xmlns:p14="http://schemas.microsoft.com/office/powerpoint/2010/main" val="21170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rot="5400000">
            <a:off x="7619521" y="1655072"/>
            <a:ext cx="2011680" cy="384048"/>
          </a:xfrm>
        </p:spPr>
        <p:txBody>
          <a:bodyPr/>
          <a:lstStyle/>
          <a:p>
            <a:fld id="{39CF491A-5197-47F6-80CD-DBC08E3B5E25}" type="datetime1">
              <a:rPr lang="es-ES" smtClean="0">
                <a:solidFill>
                  <a:srgbClr val="575F6D"/>
                </a:solidFill>
              </a:rPr>
              <a:pPr/>
              <a:t>26/05/2021</a:t>
            </a:fld>
            <a:endParaRPr lang="es-ES" dirty="0">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29</a:t>
            </a:fld>
            <a:endParaRPr lang="es-ES"/>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2" name="1 Rectángulo"/>
          <p:cNvSpPr/>
          <p:nvPr/>
        </p:nvSpPr>
        <p:spPr>
          <a:xfrm>
            <a:off x="135970" y="1346362"/>
            <a:ext cx="8612494" cy="553998"/>
          </a:xfrm>
          <a:prstGeom prst="rect">
            <a:avLst/>
          </a:prstGeom>
          <a:solidFill>
            <a:srgbClr val="00B050"/>
          </a:solidFill>
        </p:spPr>
        <p:txBody>
          <a:bodyPr wrap="square">
            <a:spAutoFit/>
          </a:bodyPr>
          <a:lstStyle/>
          <a:p>
            <a:r>
              <a:rPr lang="es-ES" sz="3000" dirty="0">
                <a:solidFill>
                  <a:schemeClr val="bg1"/>
                </a:solidFill>
                <a:latin typeface="Escolar2" panose="00000400000000000000" pitchFamily="2" charset="0"/>
              </a:rPr>
              <a:t>JUBILACIÓN </a:t>
            </a:r>
            <a:r>
              <a:rPr lang="es-ES" sz="3000" dirty="0" smtClean="0">
                <a:solidFill>
                  <a:schemeClr val="bg1"/>
                </a:solidFill>
                <a:latin typeface="Escolar2" panose="00000400000000000000" pitchFamily="2" charset="0"/>
              </a:rPr>
              <a:t>ACTIVA </a:t>
            </a:r>
            <a:r>
              <a:rPr lang="es-ES" sz="1600" dirty="0">
                <a:solidFill>
                  <a:schemeClr val="bg1"/>
                </a:solidFill>
              </a:rPr>
              <a:t>(art. 214 LGSS –LEY </a:t>
            </a:r>
            <a:r>
              <a:rPr lang="es-ES" sz="1600" dirty="0" smtClean="0">
                <a:solidFill>
                  <a:schemeClr val="bg1"/>
                </a:solidFill>
              </a:rPr>
              <a:t>6/2017) y Art. 33 </a:t>
            </a:r>
            <a:r>
              <a:rPr lang="es-ES" sz="1600" dirty="0" err="1" smtClean="0">
                <a:solidFill>
                  <a:schemeClr val="bg1"/>
                </a:solidFill>
              </a:rPr>
              <a:t>rLCP</a:t>
            </a:r>
            <a:r>
              <a:rPr lang="es-ES" sz="3000" dirty="0" smtClean="0">
                <a:solidFill>
                  <a:schemeClr val="bg1"/>
                </a:solidFill>
                <a:latin typeface="Escolar2" panose="00000400000000000000" pitchFamily="2" charset="0"/>
              </a:rPr>
              <a:t> </a:t>
            </a:r>
            <a:endParaRPr lang="es-ES" sz="3000" dirty="0">
              <a:solidFill>
                <a:schemeClr val="bg1"/>
              </a:solidFill>
              <a:latin typeface="Escolar2" panose="00000400000000000000" pitchFamily="2" charset="0"/>
            </a:endParaRPr>
          </a:p>
        </p:txBody>
      </p:sp>
      <p:sp>
        <p:nvSpPr>
          <p:cNvPr id="3" name="2 Rectángulo"/>
          <p:cNvSpPr/>
          <p:nvPr/>
        </p:nvSpPr>
        <p:spPr>
          <a:xfrm>
            <a:off x="135970" y="2048917"/>
            <a:ext cx="8396470" cy="923330"/>
          </a:xfrm>
          <a:prstGeom prst="rect">
            <a:avLst/>
          </a:prstGeom>
        </p:spPr>
        <p:txBody>
          <a:bodyPr wrap="square">
            <a:spAutoFit/>
          </a:bodyPr>
          <a:lstStyle/>
          <a:p>
            <a:pPr algn="ctr"/>
            <a:r>
              <a:rPr lang="es-ES" b="1" dirty="0" smtClean="0">
                <a:solidFill>
                  <a:srgbClr val="C00000"/>
                </a:solidFill>
                <a:latin typeface="Escolar2" panose="00000400000000000000" pitchFamily="2" charset="0"/>
              </a:rPr>
              <a:t>Posibilidad de compatibilizar </a:t>
            </a:r>
            <a:r>
              <a:rPr lang="es-ES" b="1" dirty="0">
                <a:solidFill>
                  <a:srgbClr val="C00000"/>
                </a:solidFill>
                <a:latin typeface="Escolar2" panose="00000400000000000000" pitchFamily="2" charset="0"/>
              </a:rPr>
              <a:t>el 50% o el 100% de la jubilación contributiva y el trabajo por cuenta propia o </a:t>
            </a:r>
            <a:r>
              <a:rPr lang="es-ES" b="1" dirty="0" smtClean="0">
                <a:solidFill>
                  <a:srgbClr val="C00000"/>
                </a:solidFill>
                <a:latin typeface="Escolar2" panose="00000400000000000000" pitchFamily="2" charset="0"/>
              </a:rPr>
              <a:t>por cuenta </a:t>
            </a:r>
            <a:r>
              <a:rPr lang="es-ES" b="1" dirty="0">
                <a:solidFill>
                  <a:srgbClr val="C00000"/>
                </a:solidFill>
                <a:latin typeface="Escolar2" panose="00000400000000000000" pitchFamily="2" charset="0"/>
              </a:rPr>
              <a:t>ajena, a tiempo completo o a tiempo parcial.</a:t>
            </a:r>
          </a:p>
        </p:txBody>
      </p:sp>
      <p:sp>
        <p:nvSpPr>
          <p:cNvPr id="12" name="11 Rectángulo"/>
          <p:cNvSpPr/>
          <p:nvPr/>
        </p:nvSpPr>
        <p:spPr>
          <a:xfrm>
            <a:off x="42753" y="2877710"/>
            <a:ext cx="1292662" cy="1726363"/>
          </a:xfrm>
          <a:prstGeom prst="rect">
            <a:avLst/>
          </a:prstGeom>
          <a:noFill/>
        </p:spPr>
        <p:txBody>
          <a:bodyPr vert="vert270" wrap="square" lIns="91440" tIns="45720" rIns="91440" bIns="45720">
            <a:spAutoFit/>
          </a:bodyPr>
          <a:lstStyle/>
          <a:p>
            <a:pPr algn="ctr"/>
            <a:r>
              <a:rPr lang="es-ES" sz="2400" dirty="0">
                <a:solidFill>
                  <a:srgbClr val="00B050"/>
                </a:solidFill>
                <a:latin typeface="Escolar2" panose="00000400000000000000" pitchFamily="2" charset="0"/>
              </a:rPr>
              <a:t>Requisitos </a:t>
            </a:r>
            <a:r>
              <a:rPr lang="es-ES" sz="2400" dirty="0" smtClean="0">
                <a:solidFill>
                  <a:srgbClr val="00B050"/>
                </a:solidFill>
                <a:latin typeface="Escolar2" panose="00000400000000000000" pitchFamily="2" charset="0"/>
              </a:rPr>
              <a:t>de</a:t>
            </a:r>
          </a:p>
          <a:p>
            <a:pPr algn="ctr"/>
            <a:r>
              <a:rPr lang="es-ES" sz="2400" dirty="0" smtClean="0">
                <a:solidFill>
                  <a:srgbClr val="00B050"/>
                </a:solidFill>
                <a:latin typeface="Escolar2" panose="00000400000000000000" pitchFamily="2" charset="0"/>
              </a:rPr>
              <a:t> </a:t>
            </a:r>
            <a:r>
              <a:rPr lang="es-ES" sz="2400" dirty="0">
                <a:solidFill>
                  <a:srgbClr val="00B050"/>
                </a:solidFill>
                <a:latin typeface="Escolar2" panose="00000400000000000000" pitchFamily="2" charset="0"/>
              </a:rPr>
              <a:t>la empresa</a:t>
            </a:r>
            <a:endParaRPr lang="es-ES" sz="24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endParaRPr>
          </a:p>
        </p:txBody>
      </p:sp>
      <p:sp>
        <p:nvSpPr>
          <p:cNvPr id="13" name="12 Rectángulo"/>
          <p:cNvSpPr/>
          <p:nvPr/>
        </p:nvSpPr>
        <p:spPr>
          <a:xfrm>
            <a:off x="1319570" y="2849747"/>
            <a:ext cx="7401117" cy="1754326"/>
          </a:xfrm>
          <a:prstGeom prst="rect">
            <a:avLst/>
          </a:prstGeom>
        </p:spPr>
        <p:txBody>
          <a:bodyPr wrap="square">
            <a:spAutoFit/>
          </a:bodyPr>
          <a:lstStyle/>
          <a:p>
            <a:r>
              <a:rPr lang="es-ES" dirty="0" smtClean="0">
                <a:solidFill>
                  <a:srgbClr val="003217"/>
                </a:solidFill>
                <a:latin typeface="Escolar2" panose="00000400000000000000" pitchFamily="2" charset="0"/>
              </a:rPr>
              <a:t>No </a:t>
            </a:r>
            <a:r>
              <a:rPr lang="es-ES" dirty="0">
                <a:solidFill>
                  <a:srgbClr val="003217"/>
                </a:solidFill>
                <a:latin typeface="Escolar2" panose="00000400000000000000" pitchFamily="2" charset="0"/>
              </a:rPr>
              <a:t>deberán haber adoptado decisiones extintivas improcedentes en el mismo grupo profesional en los 6 meses anteriores a dicha compatibilidad. Y deberán mantener, durante la vigencia del contrato de trabajo del pensionista de jubilación, el nivel de empleo existente en la misma antes de su inicio, teniendo en cuenta el promedio de trabajadores en alta en los 90 días anteriores</a:t>
            </a:r>
            <a:r>
              <a:rPr lang="es-ES" dirty="0" smtClean="0">
                <a:solidFill>
                  <a:srgbClr val="003217"/>
                </a:solidFill>
                <a:latin typeface="Escolar2" panose="00000400000000000000" pitchFamily="2" charset="0"/>
              </a:rPr>
              <a:t>.</a:t>
            </a:r>
            <a:endParaRPr lang="es-ES" dirty="0">
              <a:solidFill>
                <a:srgbClr val="003217"/>
              </a:solidFill>
              <a:latin typeface="Escolar2" panose="00000400000000000000" pitchFamily="2" charset="0"/>
            </a:endParaRPr>
          </a:p>
        </p:txBody>
      </p:sp>
      <p:sp>
        <p:nvSpPr>
          <p:cNvPr id="14" name="13 Rectángulo"/>
          <p:cNvSpPr/>
          <p:nvPr/>
        </p:nvSpPr>
        <p:spPr>
          <a:xfrm>
            <a:off x="122736" y="5066563"/>
            <a:ext cx="1107996" cy="1361911"/>
          </a:xfrm>
          <a:prstGeom prst="rect">
            <a:avLst/>
          </a:prstGeom>
          <a:noFill/>
        </p:spPr>
        <p:txBody>
          <a:bodyPr vert="vert270" wrap="none" lIns="91440" tIns="45720" rIns="91440" bIns="45720">
            <a:spAutoFit/>
          </a:bodyPr>
          <a:lstStyle/>
          <a:p>
            <a:pPr algn="ctr"/>
            <a:r>
              <a:rPr lang="es-ES" sz="2000" dirty="0">
                <a:solidFill>
                  <a:srgbClr val="00B050"/>
                </a:solidFill>
                <a:latin typeface="Escolar2" panose="00000400000000000000" pitchFamily="2" charset="0"/>
              </a:rPr>
              <a:t>Requisitos </a:t>
            </a:r>
            <a:endParaRPr lang="es-ES" sz="2000" dirty="0" smtClean="0">
              <a:solidFill>
                <a:srgbClr val="00B050"/>
              </a:solidFill>
              <a:latin typeface="Escolar2" panose="00000400000000000000" pitchFamily="2" charset="0"/>
            </a:endParaRPr>
          </a:p>
          <a:p>
            <a:pPr algn="ctr"/>
            <a:r>
              <a:rPr lang="es-ES" sz="2000" dirty="0" smtClean="0">
                <a:solidFill>
                  <a:srgbClr val="00B050"/>
                </a:solidFill>
                <a:latin typeface="Escolar2" panose="00000400000000000000" pitchFamily="2" charset="0"/>
              </a:rPr>
              <a:t>de </a:t>
            </a:r>
          </a:p>
          <a:p>
            <a:pPr algn="ctr"/>
            <a:r>
              <a:rPr lang="es-ES" sz="2000" dirty="0" smtClean="0">
                <a:solidFill>
                  <a:srgbClr val="00B050"/>
                </a:solidFill>
                <a:latin typeface="Escolar2" panose="00000400000000000000" pitchFamily="2" charset="0"/>
              </a:rPr>
              <a:t>cotización</a:t>
            </a:r>
            <a:endParaRPr lang="es-ES" sz="20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Escolar2" panose="00000400000000000000" pitchFamily="2" charset="0"/>
            </a:endParaRPr>
          </a:p>
        </p:txBody>
      </p:sp>
      <p:sp>
        <p:nvSpPr>
          <p:cNvPr id="15" name="14 Rectángulo"/>
          <p:cNvSpPr/>
          <p:nvPr/>
        </p:nvSpPr>
        <p:spPr>
          <a:xfrm>
            <a:off x="1432113" y="4754940"/>
            <a:ext cx="6884303" cy="1800493"/>
          </a:xfrm>
          <a:prstGeom prst="rect">
            <a:avLst/>
          </a:prstGeom>
        </p:spPr>
        <p:txBody>
          <a:bodyPr wrap="square">
            <a:spAutoFit/>
          </a:bodyPr>
          <a:lstStyle/>
          <a:p>
            <a:pPr>
              <a:spcAft>
                <a:spcPts val="1200"/>
              </a:spcAft>
            </a:pPr>
            <a:r>
              <a:rPr lang="es-ES" sz="1600" dirty="0">
                <a:solidFill>
                  <a:srgbClr val="003217"/>
                </a:solidFill>
                <a:latin typeface="Escolar2" panose="00000400000000000000" pitchFamily="2" charset="0"/>
              </a:rPr>
              <a:t>E</a:t>
            </a:r>
            <a:r>
              <a:rPr lang="es-ES" sz="1600" dirty="0" smtClean="0">
                <a:solidFill>
                  <a:srgbClr val="003217"/>
                </a:solidFill>
                <a:latin typeface="Escolar2" panose="00000400000000000000" pitchFamily="2" charset="0"/>
              </a:rPr>
              <a:t>mpresarios </a:t>
            </a:r>
            <a:r>
              <a:rPr lang="es-ES" sz="1600" dirty="0">
                <a:solidFill>
                  <a:srgbClr val="003217"/>
                </a:solidFill>
                <a:latin typeface="Escolar2" panose="00000400000000000000" pitchFamily="2" charset="0"/>
              </a:rPr>
              <a:t>y los trabajadores cotizarán </a:t>
            </a:r>
            <a:r>
              <a:rPr lang="es-ES" sz="1600" dirty="0" smtClean="0">
                <a:solidFill>
                  <a:srgbClr val="003217"/>
                </a:solidFill>
                <a:latin typeface="Escolar2" panose="00000400000000000000" pitchFamily="2" charset="0"/>
              </a:rPr>
              <a:t>únicamente </a:t>
            </a:r>
            <a:r>
              <a:rPr lang="es-ES" sz="1600" dirty="0">
                <a:solidFill>
                  <a:srgbClr val="003217"/>
                </a:solidFill>
                <a:latin typeface="Escolar2" panose="00000400000000000000" pitchFamily="2" charset="0"/>
              </a:rPr>
              <a:t>por </a:t>
            </a:r>
            <a:r>
              <a:rPr lang="es-ES" sz="1600" dirty="0" smtClean="0">
                <a:solidFill>
                  <a:srgbClr val="003217"/>
                </a:solidFill>
                <a:latin typeface="Escolar2" panose="00000400000000000000" pitchFamily="2" charset="0"/>
              </a:rPr>
              <a:t>IT y </a:t>
            </a:r>
            <a:r>
              <a:rPr lang="es-ES" sz="1600" dirty="0">
                <a:solidFill>
                  <a:srgbClr val="003217"/>
                </a:solidFill>
                <a:latin typeface="Escolar2" panose="00000400000000000000" pitchFamily="2" charset="0"/>
              </a:rPr>
              <a:t>por </a:t>
            </a:r>
            <a:r>
              <a:rPr lang="es-ES" sz="1600" dirty="0" smtClean="0">
                <a:solidFill>
                  <a:srgbClr val="003217"/>
                </a:solidFill>
                <a:latin typeface="Escolar2" panose="00000400000000000000" pitchFamily="2" charset="0"/>
              </a:rPr>
              <a:t>C/P, </a:t>
            </a:r>
            <a:r>
              <a:rPr lang="es-ES" sz="1600" dirty="0">
                <a:solidFill>
                  <a:srgbClr val="003217"/>
                </a:solidFill>
                <a:latin typeface="Escolar2" panose="00000400000000000000" pitchFamily="2" charset="0"/>
              </a:rPr>
              <a:t>si bien quedarán sujetos a una </a:t>
            </a:r>
            <a:r>
              <a:rPr lang="es-ES" sz="1600" b="1" dirty="0">
                <a:solidFill>
                  <a:srgbClr val="C00000"/>
                </a:solidFill>
                <a:latin typeface="Escolar2" panose="00000400000000000000" pitchFamily="2" charset="0"/>
              </a:rPr>
              <a:t>cotización especial de solidaridad del </a:t>
            </a:r>
            <a:r>
              <a:rPr lang="es-ES" sz="1600" b="1" dirty="0" smtClean="0">
                <a:solidFill>
                  <a:srgbClr val="C00000"/>
                </a:solidFill>
                <a:latin typeface="Escolar2" panose="00000400000000000000" pitchFamily="2" charset="0"/>
              </a:rPr>
              <a:t>9%:</a:t>
            </a:r>
          </a:p>
          <a:p>
            <a:pPr marL="536575" indent="-361950">
              <a:spcAft>
                <a:spcPts val="600"/>
              </a:spcAft>
              <a:buFont typeface="Arial" panose="020B0604020202020204" pitchFamily="34" charset="0"/>
              <a:buChar char="•"/>
            </a:pPr>
            <a:r>
              <a:rPr lang="es-ES" sz="1600" dirty="0">
                <a:solidFill>
                  <a:srgbClr val="003217"/>
                </a:solidFill>
                <a:latin typeface="Escolar2" panose="00000400000000000000" pitchFamily="2" charset="0"/>
              </a:rPr>
              <a:t>R</a:t>
            </a:r>
            <a:r>
              <a:rPr lang="es-ES" sz="1600" dirty="0" smtClean="0">
                <a:solidFill>
                  <a:srgbClr val="003217"/>
                </a:solidFill>
                <a:latin typeface="Escolar2" panose="00000400000000000000" pitchFamily="2" charset="0"/>
              </a:rPr>
              <a:t>egímenes de trabajadores </a:t>
            </a:r>
            <a:r>
              <a:rPr lang="es-ES" sz="1600" dirty="0">
                <a:solidFill>
                  <a:srgbClr val="003217"/>
                </a:solidFill>
                <a:latin typeface="Escolar2" panose="00000400000000000000" pitchFamily="2" charset="0"/>
              </a:rPr>
              <a:t>por cuenta ajena se distribuirá entre empresario y trabajador, corriendo a cargo del empresario </a:t>
            </a:r>
            <a:r>
              <a:rPr lang="es-ES" sz="1600" dirty="0" smtClean="0">
                <a:solidFill>
                  <a:srgbClr val="003217"/>
                </a:solidFill>
                <a:latin typeface="Escolar2" panose="00000400000000000000" pitchFamily="2" charset="0"/>
              </a:rPr>
              <a:t>el 7 </a:t>
            </a:r>
            <a:r>
              <a:rPr lang="es-ES" sz="1600" dirty="0">
                <a:solidFill>
                  <a:srgbClr val="003217"/>
                </a:solidFill>
                <a:latin typeface="Escolar2" panose="00000400000000000000" pitchFamily="2" charset="0"/>
              </a:rPr>
              <a:t>% y del trabajador el 2 </a:t>
            </a:r>
            <a:r>
              <a:rPr lang="es-ES" sz="1600" dirty="0" smtClean="0">
                <a:solidFill>
                  <a:srgbClr val="003217"/>
                </a:solidFill>
                <a:latin typeface="Escolar2" panose="00000400000000000000" pitchFamily="2" charset="0"/>
              </a:rPr>
              <a:t>%.</a:t>
            </a:r>
          </a:p>
          <a:p>
            <a:pPr marL="536575" indent="-361950">
              <a:buFont typeface="Arial" panose="020B0604020202020204" pitchFamily="34" charset="0"/>
              <a:buChar char="•"/>
            </a:pPr>
            <a:r>
              <a:rPr lang="es-ES" sz="1600" dirty="0" smtClean="0">
                <a:solidFill>
                  <a:srgbClr val="003217"/>
                </a:solidFill>
                <a:latin typeface="Escolar2" panose="00000400000000000000" pitchFamily="2" charset="0"/>
              </a:rPr>
              <a:t>RETA: 9% a cargo del Autónomo</a:t>
            </a:r>
            <a:endParaRPr lang="es-ES" sz="1600" dirty="0">
              <a:solidFill>
                <a:srgbClr val="003217"/>
              </a:solidFill>
              <a:latin typeface="Escolar2" panose="00000400000000000000" pitchFamily="2" charset="0"/>
            </a:endParaRPr>
          </a:p>
        </p:txBody>
      </p:sp>
      <p:sp>
        <p:nvSpPr>
          <p:cNvPr id="16" name="15 Rectángulo"/>
          <p:cNvSpPr/>
          <p:nvPr/>
        </p:nvSpPr>
        <p:spPr>
          <a:xfrm>
            <a:off x="135970" y="736800"/>
            <a:ext cx="8612494" cy="461665"/>
          </a:xfrm>
          <a:prstGeom prst="rect">
            <a:avLst/>
          </a:prstGeom>
        </p:spPr>
        <p:txBody>
          <a:bodyPr wrap="square">
            <a:spAutoFit/>
          </a:bodyPr>
          <a:lstStyle/>
          <a:p>
            <a:pPr algn="ctr"/>
            <a:r>
              <a:rPr lang="es-ES" sz="2400" b="1" u="sng" dirty="0" smtClean="0">
                <a:solidFill>
                  <a:srgbClr val="FF0000"/>
                </a:solidFill>
                <a:latin typeface="Escolar2"/>
                <a:ea typeface="Calibri"/>
                <a:cs typeface="Times New Roman"/>
              </a:rPr>
              <a:t>Compatibilidad </a:t>
            </a:r>
            <a:r>
              <a:rPr lang="es-ES" sz="2400" b="1" u="sng" dirty="0" smtClean="0">
                <a:solidFill>
                  <a:srgbClr val="FF0000"/>
                </a:solidFill>
                <a:latin typeface="Escolar2"/>
                <a:ea typeface="Calibri"/>
                <a:cs typeface="Times New Roman"/>
              </a:rPr>
              <a:t>pensión y trabajo</a:t>
            </a:r>
            <a:endParaRPr lang="es-ES" sz="2400" b="1" u="sng" dirty="0">
              <a:solidFill>
                <a:srgbClr val="FF0000"/>
              </a:solidFill>
              <a:latin typeface="Escolar2"/>
              <a:ea typeface="Calibri"/>
              <a:cs typeface="Times New Roman"/>
            </a:endParaRPr>
          </a:p>
        </p:txBody>
      </p:sp>
    </p:spTree>
    <p:extLst>
      <p:ext uri="{BB962C8B-B14F-4D97-AF65-F5344CB8AC3E}">
        <p14:creationId xmlns:p14="http://schemas.microsoft.com/office/powerpoint/2010/main" val="20889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7 Marcador de fecha"/>
          <p:cNvSpPr>
            <a:spLocks noGrp="1"/>
          </p:cNvSpPr>
          <p:nvPr>
            <p:ph type="dt" sz="half" idx="10"/>
          </p:nvPr>
        </p:nvSpPr>
        <p:spPr>
          <a:xfrm rot="5400000">
            <a:off x="7847012" y="5389612"/>
            <a:ext cx="2286000" cy="381000"/>
          </a:xfrm>
        </p:spPr>
        <p:txBody>
          <a:bodyPr/>
          <a:lstStyle/>
          <a:p>
            <a:fld id="{1DE77606-41D9-4CC4-A73E-8322EF0373E4}" type="datetime1">
              <a:rPr lang="es-ES" smtClean="0">
                <a:solidFill>
                  <a:srgbClr val="575F6D"/>
                </a:solidFill>
              </a:rPr>
              <a:pPr/>
              <a:t>26/05/2021</a:t>
            </a:fld>
            <a:endParaRPr lang="es-ES" dirty="0">
              <a:solidFill>
                <a:srgbClr val="575F6D"/>
              </a:solidFill>
            </a:endParaRPr>
          </a:p>
        </p:txBody>
      </p:sp>
      <p:sp>
        <p:nvSpPr>
          <p:cNvPr id="9" name="8 Marcador de número de diapositiva"/>
          <p:cNvSpPr>
            <a:spLocks noGrp="1"/>
          </p:cNvSpPr>
          <p:nvPr>
            <p:ph type="sldNum" sz="quarter" idx="12"/>
          </p:nvPr>
        </p:nvSpPr>
        <p:spPr/>
        <p:txBody>
          <a:bodyPr/>
          <a:lstStyle/>
          <a:p>
            <a:fld id="{A52C4ACE-79B8-497B-ACCF-B33634D8F2C9}" type="slidenum">
              <a:rPr lang="es-ES" smtClean="0"/>
              <a:pPr/>
              <a:t>3</a:t>
            </a:fld>
            <a:endParaRPr lang="es-ES" dirty="0"/>
          </a:p>
        </p:txBody>
      </p:sp>
      <p:pic>
        <p:nvPicPr>
          <p:cNvPr id="2050" name="Picture 2" descr="Medico GIFs | Ten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091206"/>
            <a:ext cx="1747639" cy="2117060"/>
          </a:xfrm>
          <a:prstGeom prst="rect">
            <a:avLst/>
          </a:prstGeom>
          <a:noFill/>
          <a:extLst>
            <a:ext uri="{909E8E84-426E-40DD-AFC4-6F175D3DCCD1}">
              <a14:hiddenFill xmlns:a14="http://schemas.microsoft.com/office/drawing/2010/main">
                <a:solidFill>
                  <a:srgbClr val="FFFFFF"/>
                </a:solidFill>
              </a14:hiddenFill>
            </a:ext>
          </a:extLst>
        </p:spPr>
      </p:pic>
      <p:sp>
        <p:nvSpPr>
          <p:cNvPr id="5" name="4 Nube"/>
          <p:cNvSpPr/>
          <p:nvPr/>
        </p:nvSpPr>
        <p:spPr>
          <a:xfrm>
            <a:off x="1619672" y="548680"/>
            <a:ext cx="4896544" cy="2376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4" name="3 CuadroTexto"/>
          <p:cNvSpPr txBox="1"/>
          <p:nvPr/>
        </p:nvSpPr>
        <p:spPr>
          <a:xfrm>
            <a:off x="2483768" y="1092153"/>
            <a:ext cx="3384376" cy="646331"/>
          </a:xfrm>
          <a:prstGeom prst="rect">
            <a:avLst/>
          </a:prstGeom>
          <a:noFill/>
        </p:spPr>
        <p:txBody>
          <a:bodyPr wrap="square" rtlCol="0">
            <a:spAutoFit/>
          </a:bodyPr>
          <a:lstStyle/>
          <a:p>
            <a:r>
              <a:rPr lang="es-ES" b="1" dirty="0" smtClean="0">
                <a:solidFill>
                  <a:srgbClr val="FF0000"/>
                </a:solidFill>
              </a:rPr>
              <a:t>¿Dónde estoy encuadrado?</a:t>
            </a:r>
          </a:p>
          <a:p>
            <a:endParaRPr lang="es-ES" b="1" dirty="0">
              <a:solidFill>
                <a:srgbClr val="FF0000"/>
              </a:solidFill>
            </a:endParaRPr>
          </a:p>
        </p:txBody>
      </p:sp>
      <p:sp>
        <p:nvSpPr>
          <p:cNvPr id="7" name="6 CuadroTexto"/>
          <p:cNvSpPr txBox="1"/>
          <p:nvPr/>
        </p:nvSpPr>
        <p:spPr>
          <a:xfrm>
            <a:off x="3023828" y="1628800"/>
            <a:ext cx="2268252" cy="923330"/>
          </a:xfrm>
          <a:prstGeom prst="rect">
            <a:avLst/>
          </a:prstGeom>
          <a:noFill/>
        </p:spPr>
        <p:txBody>
          <a:bodyPr wrap="square" rtlCol="0">
            <a:spAutoFit/>
          </a:bodyPr>
          <a:lstStyle/>
          <a:p>
            <a:r>
              <a:rPr lang="es-ES" dirty="0" smtClean="0">
                <a:solidFill>
                  <a:schemeClr val="bg1"/>
                </a:solidFill>
              </a:rPr>
              <a:t>Régimen General?</a:t>
            </a:r>
          </a:p>
          <a:p>
            <a:r>
              <a:rPr lang="es-ES" dirty="0" smtClean="0">
                <a:solidFill>
                  <a:schemeClr val="bg1"/>
                </a:solidFill>
              </a:rPr>
              <a:t>Autónomo?</a:t>
            </a:r>
          </a:p>
          <a:p>
            <a:r>
              <a:rPr lang="es-ES" dirty="0" smtClean="0">
                <a:solidFill>
                  <a:schemeClr val="bg1"/>
                </a:solidFill>
              </a:rPr>
              <a:t>Mutualidad?</a:t>
            </a:r>
            <a:endParaRPr lang="es-ES" dirty="0">
              <a:solidFill>
                <a:schemeClr val="bg1"/>
              </a:solidFill>
            </a:endParaRPr>
          </a:p>
        </p:txBody>
      </p:sp>
    </p:spTree>
    <p:extLst>
      <p:ext uri="{BB962C8B-B14F-4D97-AF65-F5344CB8AC3E}">
        <p14:creationId xmlns:p14="http://schemas.microsoft.com/office/powerpoint/2010/main" val="383355007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COMPATIBILIDAD PENSIÓN-TRABAJO</a:t>
            </a:r>
            <a:endParaRPr lang="es-ES" sz="2800" dirty="0"/>
          </a:p>
        </p:txBody>
      </p:sp>
      <p:sp>
        <p:nvSpPr>
          <p:cNvPr id="3" name="2 Marcador de contenido"/>
          <p:cNvSpPr>
            <a:spLocks noGrp="1"/>
          </p:cNvSpPr>
          <p:nvPr>
            <p:ph sz="quarter" idx="1"/>
          </p:nvPr>
        </p:nvSpPr>
        <p:spPr/>
        <p:txBody>
          <a:bodyPr/>
          <a:lstStyle/>
          <a:p>
            <a:r>
              <a:rPr lang="es-ES" dirty="0" smtClean="0"/>
              <a:t>COVID</a:t>
            </a:r>
          </a:p>
          <a:p>
            <a:endParaRPr lang="es-ES" dirty="0"/>
          </a:p>
          <a:p>
            <a:endParaRPr lang="es-ES" dirty="0" smtClean="0"/>
          </a:p>
          <a:p>
            <a:pPr lvl="1"/>
            <a:r>
              <a:rPr lang="es-ES" dirty="0" smtClean="0"/>
              <a:t>Compatibilidad 100% pensión con el trabajo realizado</a:t>
            </a:r>
          </a:p>
          <a:p>
            <a:pPr lvl="1"/>
            <a:r>
              <a:rPr lang="es-ES" dirty="0" smtClean="0"/>
              <a:t>Protección frente a la incapacidad temporal y contingencias profesionales</a:t>
            </a:r>
          </a:p>
          <a:p>
            <a:pPr lvl="1"/>
            <a:r>
              <a:rPr lang="es-ES" dirty="0" smtClean="0"/>
              <a:t>Las cotizaciones efectuadas sirven para mejorar la pensión (en algunos supuestos)</a:t>
            </a:r>
          </a:p>
          <a:p>
            <a:pPr lvl="1"/>
            <a:endParaRPr lang="es-ES" dirty="0" smtClean="0"/>
          </a:p>
          <a:p>
            <a:pPr lvl="1"/>
            <a:endParaRPr lang="es-ES" dirty="0" smtClean="0"/>
          </a:p>
          <a:p>
            <a:pPr lvl="1"/>
            <a:endParaRPr lang="es-ES" dirty="0" smtClean="0"/>
          </a:p>
          <a:p>
            <a:endParaRPr lang="es-ES" dirty="0"/>
          </a:p>
        </p:txBody>
      </p:sp>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30</a:t>
            </a:fld>
            <a:endParaRPr lang="es-ES"/>
          </a:p>
        </p:txBody>
      </p:sp>
    </p:spTree>
    <p:extLst>
      <p:ext uri="{BB962C8B-B14F-4D97-AF65-F5344CB8AC3E}">
        <p14:creationId xmlns:p14="http://schemas.microsoft.com/office/powerpoint/2010/main" val="31417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31</a:t>
            </a:fld>
            <a:endParaRPr lang="es-ES"/>
          </a:p>
        </p:txBody>
      </p:sp>
      <p:sp>
        <p:nvSpPr>
          <p:cNvPr id="6" name="5 Rectángulo"/>
          <p:cNvSpPr/>
          <p:nvPr/>
        </p:nvSpPr>
        <p:spPr>
          <a:xfrm>
            <a:off x="135970" y="736800"/>
            <a:ext cx="8612494" cy="523220"/>
          </a:xfrm>
          <a:prstGeom prst="rect">
            <a:avLst/>
          </a:prstGeom>
        </p:spPr>
        <p:txBody>
          <a:bodyPr wrap="square">
            <a:spAutoFit/>
          </a:bodyPr>
          <a:lstStyle/>
          <a:p>
            <a:pPr algn="ctr"/>
            <a:r>
              <a:rPr lang="es-ES" sz="2800" b="1" u="sng" dirty="0" smtClean="0">
                <a:solidFill>
                  <a:srgbClr val="FF0000"/>
                </a:solidFill>
                <a:latin typeface="Escolar2"/>
                <a:ea typeface="Calibri"/>
                <a:cs typeface="Times New Roman"/>
              </a:rPr>
              <a:t>Concurrencia de pensiones</a:t>
            </a:r>
            <a:endParaRPr lang="es-ES" sz="2800" b="1" u="sng" dirty="0">
              <a:solidFill>
                <a:srgbClr val="FF0000"/>
              </a:solidFill>
              <a:latin typeface="Escolar2"/>
              <a:ea typeface="Calibri"/>
              <a:cs typeface="Times New Roman"/>
            </a:endParaRPr>
          </a:p>
        </p:txBody>
      </p:sp>
      <p:sp>
        <p:nvSpPr>
          <p:cNvPr id="8" name="Rectangle 2"/>
          <p:cNvSpPr txBox="1">
            <a:spLocks noChangeArrowheads="1"/>
          </p:cNvSpPr>
          <p:nvPr/>
        </p:nvSpPr>
        <p:spPr>
          <a:xfrm>
            <a:off x="0" y="-315977"/>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2" name="11 Rectángulo redondeado">
            <a:hlinkClick r:id="rId3" action="ppaction://hlinksldjump"/>
          </p:cNvPr>
          <p:cNvSpPr/>
          <p:nvPr/>
        </p:nvSpPr>
        <p:spPr>
          <a:xfrm>
            <a:off x="2267744" y="5373216"/>
            <a:ext cx="1728192" cy="936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Diagrama"/>
          <p:cNvGraphicFramePr/>
          <p:nvPr>
            <p:extLst>
              <p:ext uri="{D42A27DB-BD31-4B8C-83A1-F6EECF244321}">
                <p14:modId xmlns:p14="http://schemas.microsoft.com/office/powerpoint/2010/main" val="2681832702"/>
              </p:ext>
            </p:extLst>
          </p:nvPr>
        </p:nvGraphicFramePr>
        <p:xfrm>
          <a:off x="539552" y="1397000"/>
          <a:ext cx="7920880"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4361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a:xfrm>
            <a:off x="130470" y="6455178"/>
            <a:ext cx="2011680" cy="384048"/>
          </a:xfrm>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32</a:t>
            </a:fld>
            <a:endParaRPr lang="es-ES"/>
          </a:p>
        </p:txBody>
      </p:sp>
      <p:sp>
        <p:nvSpPr>
          <p:cNvPr id="2" name="1 Rectángulo"/>
          <p:cNvSpPr/>
          <p:nvPr/>
        </p:nvSpPr>
        <p:spPr>
          <a:xfrm>
            <a:off x="323528" y="3212976"/>
            <a:ext cx="8136904" cy="2492990"/>
          </a:xfrm>
          <a:prstGeom prst="rect">
            <a:avLst/>
          </a:prstGeom>
          <a:noFill/>
          <a:ln w="63500">
            <a:solidFill>
              <a:srgbClr val="FFFF00"/>
            </a:solidFill>
          </a:ln>
        </p:spPr>
        <p:txBody>
          <a:bodyPr wrap="square">
            <a:spAutoFit/>
          </a:bodyPr>
          <a:lstStyle/>
          <a:p>
            <a:pPr algn="ctr">
              <a:spcAft>
                <a:spcPts val="1200"/>
              </a:spcAft>
            </a:pPr>
            <a:r>
              <a:rPr lang="es-ES" u="sng" dirty="0" smtClean="0">
                <a:solidFill>
                  <a:srgbClr val="FF0000"/>
                </a:solidFill>
                <a:effectLst>
                  <a:outerShdw blurRad="38100" dist="38100" dir="2700000" algn="tl">
                    <a:srgbClr val="000000">
                      <a:alpha val="43137"/>
                    </a:srgbClr>
                  </a:outerShdw>
                </a:effectLst>
                <a:latin typeface="Escolar2" panose="00000400000000000000" pitchFamily="2" charset="0"/>
              </a:rPr>
              <a:t>Entrada en vigor:</a:t>
            </a:r>
          </a:p>
          <a:p>
            <a:pPr algn="ctr"/>
            <a:r>
              <a:rPr lang="es-ES" sz="1600" dirty="0" smtClean="0">
                <a:solidFill>
                  <a:srgbClr val="FF0000"/>
                </a:solidFill>
                <a:latin typeface="Escolar2" panose="00000400000000000000" pitchFamily="2" charset="0"/>
              </a:rPr>
              <a:t>La </a:t>
            </a:r>
            <a:r>
              <a:rPr lang="es-ES" sz="1600" dirty="0">
                <a:solidFill>
                  <a:srgbClr val="FF0000"/>
                </a:solidFill>
                <a:latin typeface="Escolar2" panose="00000400000000000000" pitchFamily="2" charset="0"/>
              </a:rPr>
              <a:t>aplicación del factor de </a:t>
            </a:r>
            <a:r>
              <a:rPr lang="es-ES" sz="1600" dirty="0" smtClean="0">
                <a:solidFill>
                  <a:srgbClr val="FF0000"/>
                </a:solidFill>
                <a:latin typeface="Escolar2" panose="00000400000000000000" pitchFamily="2" charset="0"/>
              </a:rPr>
              <a:t>sostenibilidad regulado </a:t>
            </a:r>
            <a:r>
              <a:rPr lang="es-ES" sz="1600" dirty="0">
                <a:solidFill>
                  <a:srgbClr val="FF0000"/>
                </a:solidFill>
                <a:latin typeface="Escolar2" panose="00000400000000000000" pitchFamily="2" charset="0"/>
              </a:rPr>
              <a:t>en el artículo 211 del Texto Refundido se llevará a cabo una vez que, en el seno de </a:t>
            </a:r>
            <a:r>
              <a:rPr lang="es-ES" sz="1600" dirty="0" smtClean="0">
                <a:solidFill>
                  <a:srgbClr val="FF0000"/>
                </a:solidFill>
                <a:latin typeface="Escolar2" panose="00000400000000000000" pitchFamily="2" charset="0"/>
              </a:rPr>
              <a:t>la Comisión </a:t>
            </a:r>
            <a:r>
              <a:rPr lang="es-ES" sz="1600" dirty="0">
                <a:solidFill>
                  <a:srgbClr val="FF0000"/>
                </a:solidFill>
                <a:latin typeface="Escolar2" panose="00000400000000000000" pitchFamily="2" charset="0"/>
              </a:rPr>
              <a:t>de Seguimiento y </a:t>
            </a:r>
            <a:r>
              <a:rPr lang="es-ES" sz="1600" dirty="0" smtClean="0">
                <a:solidFill>
                  <a:srgbClr val="FF0000"/>
                </a:solidFill>
                <a:latin typeface="Escolar2" panose="00000400000000000000" pitchFamily="2" charset="0"/>
              </a:rPr>
              <a:t>Evaluación </a:t>
            </a:r>
            <a:r>
              <a:rPr lang="es-ES" sz="1600" dirty="0">
                <a:solidFill>
                  <a:srgbClr val="FF0000"/>
                </a:solidFill>
                <a:latin typeface="Escolar2" panose="00000400000000000000" pitchFamily="2" charset="0"/>
              </a:rPr>
              <a:t>de los Acuerdos del Pacto de Toledo, se alcance un </a:t>
            </a:r>
            <a:r>
              <a:rPr lang="es-ES" sz="1600" dirty="0" smtClean="0">
                <a:solidFill>
                  <a:srgbClr val="FF0000"/>
                </a:solidFill>
                <a:latin typeface="Escolar2" panose="00000400000000000000" pitchFamily="2" charset="0"/>
              </a:rPr>
              <a:t>acuerdo acerca </a:t>
            </a:r>
            <a:r>
              <a:rPr lang="es-ES" sz="1600" dirty="0">
                <a:solidFill>
                  <a:srgbClr val="FF0000"/>
                </a:solidFill>
                <a:latin typeface="Escolar2" panose="00000400000000000000" pitchFamily="2" charset="0"/>
              </a:rPr>
              <a:t>de </a:t>
            </a:r>
            <a:r>
              <a:rPr lang="es-ES" sz="1600" dirty="0" smtClean="0">
                <a:solidFill>
                  <a:srgbClr val="FF0000"/>
                </a:solidFill>
                <a:latin typeface="Escolar2" panose="00000400000000000000" pitchFamily="2" charset="0"/>
              </a:rPr>
              <a:t>la aplicación </a:t>
            </a:r>
            <a:r>
              <a:rPr lang="es-ES" sz="1600" dirty="0">
                <a:solidFill>
                  <a:srgbClr val="FF0000"/>
                </a:solidFill>
                <a:latin typeface="Escolar2" panose="00000400000000000000" pitchFamily="2" charset="0"/>
              </a:rPr>
              <a:t>de las medidas necesarias para garantizar la sostenibilidad del sistema. </a:t>
            </a:r>
            <a:r>
              <a:rPr lang="es-ES" sz="1600" dirty="0" smtClean="0">
                <a:solidFill>
                  <a:srgbClr val="FF0000"/>
                </a:solidFill>
                <a:latin typeface="Escolar2" panose="00000400000000000000" pitchFamily="2" charset="0"/>
              </a:rPr>
              <a:t>No obstante </a:t>
            </a:r>
            <a:r>
              <a:rPr lang="es-ES" sz="1600" dirty="0">
                <a:solidFill>
                  <a:srgbClr val="FF0000"/>
                </a:solidFill>
                <a:latin typeface="Escolar2" panose="00000400000000000000" pitchFamily="2" charset="0"/>
              </a:rPr>
              <a:t>y en todo caso, </a:t>
            </a:r>
            <a:r>
              <a:rPr lang="es-ES" sz="1600" b="1" dirty="0">
                <a:solidFill>
                  <a:srgbClr val="FF0000"/>
                </a:solidFill>
                <a:latin typeface="Escolar2" panose="00000400000000000000" pitchFamily="2" charset="0"/>
              </a:rPr>
              <a:t>su entrada en vigor se producirá en una fecha no posterior </a:t>
            </a:r>
            <a:r>
              <a:rPr lang="es-ES" sz="1600" b="1" dirty="0" smtClean="0">
                <a:solidFill>
                  <a:srgbClr val="FF0000"/>
                </a:solidFill>
                <a:latin typeface="Escolar2" panose="00000400000000000000" pitchFamily="2" charset="0"/>
              </a:rPr>
              <a:t>al de </a:t>
            </a:r>
            <a:r>
              <a:rPr lang="es-ES" sz="1600" b="1" u="sng" dirty="0" smtClean="0">
                <a:solidFill>
                  <a:srgbClr val="FF0000"/>
                </a:solidFill>
                <a:latin typeface="Escolar2" panose="00000400000000000000" pitchFamily="2" charset="0"/>
              </a:rPr>
              <a:t>enero de </a:t>
            </a:r>
            <a:r>
              <a:rPr lang="es-ES" sz="1600" b="1" u="sng" dirty="0">
                <a:solidFill>
                  <a:srgbClr val="FF0000"/>
                </a:solidFill>
                <a:latin typeface="Escolar2" panose="00000400000000000000" pitchFamily="2" charset="0"/>
              </a:rPr>
              <a:t>2023</a:t>
            </a:r>
            <a:r>
              <a:rPr lang="es-ES" sz="1600" dirty="0">
                <a:solidFill>
                  <a:srgbClr val="FF0000"/>
                </a:solidFill>
                <a:latin typeface="Escolar2" panose="00000400000000000000" pitchFamily="2" charset="0"/>
              </a:rPr>
              <a:t>.</a:t>
            </a:r>
          </a:p>
        </p:txBody>
      </p:sp>
      <p:sp>
        <p:nvSpPr>
          <p:cNvPr id="7" name="6 Rectángulo"/>
          <p:cNvSpPr/>
          <p:nvPr/>
        </p:nvSpPr>
        <p:spPr>
          <a:xfrm>
            <a:off x="310839" y="1026602"/>
            <a:ext cx="8136904" cy="2123658"/>
          </a:xfrm>
          <a:prstGeom prst="rect">
            <a:avLst/>
          </a:prstGeom>
          <a:noFill/>
          <a:ln w="63500">
            <a:solidFill>
              <a:srgbClr val="FFFF00"/>
            </a:solidFill>
          </a:ln>
        </p:spPr>
        <p:txBody>
          <a:bodyPr wrap="square">
            <a:spAutoFit/>
          </a:bodyPr>
          <a:lstStyle/>
          <a:p>
            <a:pPr algn="ctr"/>
            <a:r>
              <a:rPr lang="es-ES" dirty="0" smtClean="0">
                <a:solidFill>
                  <a:srgbClr val="FF0000"/>
                </a:solidFill>
                <a:effectLst>
                  <a:outerShdw blurRad="38100" dist="38100" dir="2700000" algn="tl">
                    <a:srgbClr val="000000">
                      <a:alpha val="43137"/>
                    </a:srgbClr>
                  </a:outerShdw>
                </a:effectLst>
                <a:latin typeface="Escolar2" panose="00000400000000000000" pitchFamily="2" charset="0"/>
              </a:rPr>
              <a:t>Definición:</a:t>
            </a:r>
          </a:p>
          <a:p>
            <a:pPr algn="ctr"/>
            <a:r>
              <a:rPr lang="es-ES" sz="1600" dirty="0" smtClean="0">
                <a:solidFill>
                  <a:srgbClr val="FF0000"/>
                </a:solidFill>
                <a:latin typeface="Escolar2" panose="00000400000000000000" pitchFamily="2" charset="0"/>
              </a:rPr>
              <a:t>El </a:t>
            </a:r>
            <a:r>
              <a:rPr lang="es-ES" sz="1600" dirty="0">
                <a:solidFill>
                  <a:srgbClr val="FF0000"/>
                </a:solidFill>
                <a:latin typeface="Escolar2" panose="00000400000000000000" pitchFamily="2" charset="0"/>
              </a:rPr>
              <a:t>FS se define como un instrumento que con carácter automático permite vincular el </a:t>
            </a:r>
            <a:r>
              <a:rPr lang="es-ES" sz="1600" dirty="0" smtClean="0">
                <a:solidFill>
                  <a:srgbClr val="FF0000"/>
                </a:solidFill>
                <a:latin typeface="Escolar2" panose="00000400000000000000" pitchFamily="2" charset="0"/>
              </a:rPr>
              <a:t>importe de </a:t>
            </a:r>
            <a:r>
              <a:rPr lang="es-ES" sz="1600" dirty="0">
                <a:solidFill>
                  <a:srgbClr val="FF0000"/>
                </a:solidFill>
                <a:latin typeface="Escolar2" panose="00000400000000000000" pitchFamily="2" charset="0"/>
              </a:rPr>
              <a:t>las pensiones de jubilación del sistema de la Seguridad Social a </a:t>
            </a:r>
            <a:r>
              <a:rPr lang="es-ES" sz="1600" dirty="0" smtClean="0">
                <a:solidFill>
                  <a:srgbClr val="FF0000"/>
                </a:solidFill>
                <a:latin typeface="Escolar2" panose="00000400000000000000" pitchFamily="2" charset="0"/>
              </a:rPr>
              <a:t>la evolución </a:t>
            </a:r>
            <a:r>
              <a:rPr lang="es-ES" sz="1600" dirty="0">
                <a:solidFill>
                  <a:srgbClr val="FF0000"/>
                </a:solidFill>
                <a:latin typeface="Escolar2" panose="00000400000000000000" pitchFamily="2" charset="0"/>
              </a:rPr>
              <a:t>de la esperanza </a:t>
            </a:r>
            <a:r>
              <a:rPr lang="es-ES" sz="1600" dirty="0" smtClean="0">
                <a:solidFill>
                  <a:srgbClr val="FF0000"/>
                </a:solidFill>
                <a:latin typeface="Escolar2" panose="00000400000000000000" pitchFamily="2" charset="0"/>
              </a:rPr>
              <a:t>de vida </a:t>
            </a:r>
            <a:r>
              <a:rPr lang="es-ES" sz="1600" dirty="0">
                <a:solidFill>
                  <a:srgbClr val="FF0000"/>
                </a:solidFill>
                <a:latin typeface="Escolar2" panose="00000400000000000000" pitchFamily="2" charset="0"/>
              </a:rPr>
              <a:t>de los pensionistas, a través de la fórmula que se regula en el propio artículo 211, </a:t>
            </a:r>
            <a:r>
              <a:rPr lang="es-ES" sz="1600" dirty="0" smtClean="0">
                <a:solidFill>
                  <a:srgbClr val="FF0000"/>
                </a:solidFill>
                <a:latin typeface="Escolar2" panose="00000400000000000000" pitchFamily="2" charset="0"/>
              </a:rPr>
              <a:t>ajustando las </a:t>
            </a:r>
            <a:r>
              <a:rPr lang="es-ES" sz="1600" dirty="0">
                <a:solidFill>
                  <a:srgbClr val="FF0000"/>
                </a:solidFill>
                <a:latin typeface="Escolar2" panose="00000400000000000000" pitchFamily="2" charset="0"/>
              </a:rPr>
              <a:t>cuantías que percibirán aquellos que se jubilen en similares condiciones en </a:t>
            </a:r>
            <a:r>
              <a:rPr lang="es-ES" sz="1600" dirty="0" smtClean="0">
                <a:solidFill>
                  <a:srgbClr val="FF0000"/>
                </a:solidFill>
                <a:latin typeface="Escolar2" panose="00000400000000000000" pitchFamily="2" charset="0"/>
              </a:rPr>
              <a:t>momentos temporales </a:t>
            </a:r>
            <a:r>
              <a:rPr lang="es-ES" dirty="0">
                <a:solidFill>
                  <a:srgbClr val="FF0000"/>
                </a:solidFill>
                <a:latin typeface="Escolar2" panose="00000400000000000000" pitchFamily="2" charset="0"/>
              </a:rPr>
              <a:t>diferentes.</a:t>
            </a:r>
          </a:p>
        </p:txBody>
      </p:sp>
      <p:sp>
        <p:nvSpPr>
          <p:cNvPr id="3" name="2 Rectángulo"/>
          <p:cNvSpPr/>
          <p:nvPr/>
        </p:nvSpPr>
        <p:spPr>
          <a:xfrm>
            <a:off x="107503" y="260648"/>
            <a:ext cx="8640961" cy="461665"/>
          </a:xfrm>
          <a:prstGeom prst="rect">
            <a:avLst/>
          </a:prstGeom>
        </p:spPr>
        <p:txBody>
          <a:bodyPr wrap="square">
            <a:spAutoFit/>
          </a:bodyPr>
          <a:lstStyle/>
          <a:p>
            <a:pPr algn="ctr">
              <a:spcAft>
                <a:spcPts val="1200"/>
              </a:spcAft>
            </a:pPr>
            <a:r>
              <a:rPr lang="es-ES" sz="2400" b="1" u="sng" dirty="0">
                <a:solidFill>
                  <a:srgbClr val="FF0000"/>
                </a:solidFill>
                <a:effectLst>
                  <a:outerShdw blurRad="38100" dist="38100" dir="2700000" algn="tl">
                    <a:srgbClr val="000000">
                      <a:alpha val="43137"/>
                    </a:srgbClr>
                  </a:outerShdw>
                </a:effectLst>
                <a:latin typeface="Escolar2" panose="00000400000000000000" pitchFamily="2" charset="0"/>
              </a:rPr>
              <a:t>FACTOR DE SOSTENIBILIDAD</a:t>
            </a:r>
          </a:p>
        </p:txBody>
      </p:sp>
      <p:sp>
        <p:nvSpPr>
          <p:cNvPr id="8" name="7 Flecha curvada hacia la izquierda">
            <a:hlinkClick r:id="rId3" action="ppaction://hlinksldjump"/>
          </p:cNvPr>
          <p:cNvSpPr/>
          <p:nvPr/>
        </p:nvSpPr>
        <p:spPr>
          <a:xfrm>
            <a:off x="4019251" y="5760680"/>
            <a:ext cx="720080" cy="908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18732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33</a:t>
            </a:fld>
            <a:endParaRPr lang="es-ES"/>
          </a:p>
        </p:txBody>
      </p:sp>
      <p:sp>
        <p:nvSpPr>
          <p:cNvPr id="6" name="Cuadro de texto 2"/>
          <p:cNvSpPr txBox="1">
            <a:spLocks noChangeArrowheads="1"/>
          </p:cNvSpPr>
          <p:nvPr/>
        </p:nvSpPr>
        <p:spPr bwMode="auto">
          <a:xfrm>
            <a:off x="107504" y="-124117"/>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5000" b="1" dirty="0" smtClean="0">
                <a:solidFill>
                  <a:srgbClr val="003300"/>
                </a:solidFill>
                <a:latin typeface="Escolar2"/>
                <a:ea typeface="Times New Roman"/>
                <a:cs typeface="Tahoma"/>
              </a:rPr>
              <a:t>Tipos de Jubilación:</a:t>
            </a:r>
            <a:endParaRPr lang="es-ES" sz="5000" dirty="0">
              <a:effectLst/>
              <a:latin typeface="Times New Roman"/>
              <a:ea typeface="Times New Roman"/>
            </a:endParaRPr>
          </a:p>
        </p:txBody>
      </p:sp>
      <p:sp>
        <p:nvSpPr>
          <p:cNvPr id="7" name="6 Flecha curvada hacia la izquierda">
            <a:hlinkClick r:id="rId3" action="ppaction://hlinksldjump"/>
          </p:cNvPr>
          <p:cNvSpPr/>
          <p:nvPr/>
        </p:nvSpPr>
        <p:spPr>
          <a:xfrm>
            <a:off x="7714141" y="0"/>
            <a:ext cx="720080" cy="5933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 name="Imagen 1"/>
          <p:cNvPicPr>
            <a:picLocks noChangeAspect="1"/>
          </p:cNvPicPr>
          <p:nvPr/>
        </p:nvPicPr>
        <p:blipFill>
          <a:blip r:embed="rId4"/>
          <a:stretch>
            <a:fillRect/>
          </a:stretch>
        </p:blipFill>
        <p:spPr>
          <a:xfrm>
            <a:off x="73965" y="995362"/>
            <a:ext cx="8719384" cy="5862638"/>
          </a:xfrm>
          <a:prstGeom prst="rect">
            <a:avLst/>
          </a:prstGeom>
        </p:spPr>
      </p:pic>
    </p:spTree>
    <p:extLst>
      <p:ext uri="{BB962C8B-B14F-4D97-AF65-F5344CB8AC3E}">
        <p14:creationId xmlns:p14="http://schemas.microsoft.com/office/powerpoint/2010/main" val="38663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34</a:t>
            </a:fld>
            <a:endParaRPr lang="es-ES"/>
          </a:p>
        </p:txBody>
      </p:sp>
      <p:sp>
        <p:nvSpPr>
          <p:cNvPr id="6" name="5 Rectángulo"/>
          <p:cNvSpPr/>
          <p:nvPr/>
        </p:nvSpPr>
        <p:spPr>
          <a:xfrm>
            <a:off x="2583038" y="3645024"/>
            <a:ext cx="3286476"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Muchas gracias</a:t>
            </a:r>
          </a:p>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 su atención </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2340372" y="5085184"/>
            <a:ext cx="4032448" cy="369332"/>
          </a:xfrm>
          <a:prstGeom prst="rect">
            <a:avLst/>
          </a:prstGeom>
          <a:noFill/>
        </p:spPr>
        <p:txBody>
          <a:bodyPr wrap="square" rtlCol="0">
            <a:spAutoFit/>
          </a:bodyPr>
          <a:lstStyle/>
          <a:p>
            <a:r>
              <a:rPr lang="es-ES" dirty="0" smtClean="0">
                <a:solidFill>
                  <a:schemeClr val="accent2">
                    <a:lumMod val="75000"/>
                  </a:schemeClr>
                </a:solidFill>
              </a:rPr>
              <a:t>Maria-fernanda.trejo@seg-social.es</a:t>
            </a:r>
            <a:endParaRPr lang="es-ES" dirty="0">
              <a:solidFill>
                <a:schemeClr val="accent2">
                  <a:lumMod val="75000"/>
                </a:scheme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232"/>
          <a:stretch/>
        </p:blipFill>
        <p:spPr bwMode="auto">
          <a:xfrm>
            <a:off x="251520" y="276547"/>
            <a:ext cx="3869775" cy="253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004668" y="1196752"/>
            <a:ext cx="2736304" cy="1200329"/>
          </a:xfrm>
          <a:prstGeom prst="rect">
            <a:avLst/>
          </a:prstGeom>
          <a:noFill/>
        </p:spPr>
        <p:txBody>
          <a:bodyPr wrap="square" rtlCol="0">
            <a:spAutoFit/>
          </a:bodyPr>
          <a:lstStyle/>
          <a:p>
            <a:pPr algn="ctr"/>
            <a:r>
              <a:rPr lang="es-ES" sz="2400" b="1" dirty="0" smtClean="0">
                <a:solidFill>
                  <a:srgbClr val="FF0000"/>
                </a:solidFill>
              </a:rPr>
              <a:t>¿Hemos dado respuesta a sus dudas?</a:t>
            </a:r>
            <a:endParaRPr lang="es-ES" sz="2400" b="1" dirty="0">
              <a:solidFill>
                <a:srgbClr val="FF0000"/>
              </a:solidFill>
            </a:endParaRPr>
          </a:p>
        </p:txBody>
      </p:sp>
    </p:spTree>
    <p:extLst>
      <p:ext uri="{BB962C8B-B14F-4D97-AF65-F5344CB8AC3E}">
        <p14:creationId xmlns:p14="http://schemas.microsoft.com/office/powerpoint/2010/main" val="22566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4</a:t>
            </a:fld>
            <a:endParaRPr lang="es-ES"/>
          </a:p>
        </p:txBody>
      </p:sp>
      <p:sp>
        <p:nvSpPr>
          <p:cNvPr id="11" name="Cuadro de texto 2"/>
          <p:cNvSpPr txBox="1">
            <a:spLocks noChangeArrowheads="1"/>
          </p:cNvSpPr>
          <p:nvPr/>
        </p:nvSpPr>
        <p:spPr bwMode="auto">
          <a:xfrm>
            <a:off x="9395" y="595964"/>
            <a:ext cx="8748463" cy="408406"/>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Regulación</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323528" y="1020146"/>
            <a:ext cx="8064896" cy="5262979"/>
          </a:xfrm>
          <a:prstGeom prst="rect">
            <a:avLst/>
          </a:prstGeom>
          <a:noFill/>
        </p:spPr>
        <p:txBody>
          <a:bodyPr wrap="square" rtlCol="0">
            <a:spAutoFit/>
          </a:bodyPr>
          <a:lstStyle/>
          <a:p>
            <a:r>
              <a:rPr lang="es-ES" sz="1600" b="1" i="1" dirty="0" smtClean="0">
                <a:solidFill>
                  <a:schemeClr val="bg2">
                    <a:lumMod val="50000"/>
                  </a:schemeClr>
                </a:solidFill>
              </a:rPr>
              <a:t>CONSTITUCIÓN ESPAÑOLA (artículos 41 y 50)</a:t>
            </a:r>
          </a:p>
          <a:p>
            <a:endParaRPr lang="es-ES" sz="1600" b="1" i="1" dirty="0" smtClean="0">
              <a:solidFill>
                <a:schemeClr val="bg2">
                  <a:lumMod val="50000"/>
                </a:schemeClr>
              </a:solidFill>
            </a:endParaRPr>
          </a:p>
          <a:p>
            <a:endParaRPr lang="es-ES" sz="1600" b="1" i="1" dirty="0" smtClean="0">
              <a:solidFill>
                <a:schemeClr val="bg2">
                  <a:lumMod val="50000"/>
                </a:schemeClr>
              </a:solidFill>
            </a:endParaRPr>
          </a:p>
          <a:p>
            <a:r>
              <a:rPr lang="es-ES" sz="1600" b="1" i="1" dirty="0" smtClean="0">
                <a:solidFill>
                  <a:srgbClr val="FF0000"/>
                </a:solidFill>
              </a:rPr>
              <a:t>REAL DECRETO LEGISLATIVO 8/2015, de 30 de octubre, por el que se aprueba el texto refundido de la Ley General de la Seguridad Social</a:t>
            </a:r>
          </a:p>
          <a:p>
            <a:endParaRPr lang="es-ES" sz="1600" b="1" i="1" dirty="0" smtClean="0">
              <a:solidFill>
                <a:srgbClr val="FF0000"/>
              </a:solidFill>
            </a:endParaRPr>
          </a:p>
          <a:p>
            <a:pPr marL="285750" indent="-285750">
              <a:buFont typeface="Arial" panose="020B0604020202020204" pitchFamily="34" charset="0"/>
              <a:buChar char="•"/>
            </a:pPr>
            <a:r>
              <a:rPr lang="es-ES" sz="1600" b="1" dirty="0" smtClean="0">
                <a:solidFill>
                  <a:schemeClr val="bg2">
                    <a:lumMod val="50000"/>
                  </a:schemeClr>
                </a:solidFill>
              </a:rPr>
              <a:t>Artículos 42 y 204 a 215 (Capítulo XIII del Título II Régimen General)</a:t>
            </a:r>
          </a:p>
          <a:p>
            <a:pPr marL="285750" indent="-285750">
              <a:buFont typeface="Arial" panose="020B0604020202020204" pitchFamily="34" charset="0"/>
              <a:buChar char="•"/>
            </a:pPr>
            <a:r>
              <a:rPr lang="es-ES" sz="1600" b="1" dirty="0" smtClean="0">
                <a:solidFill>
                  <a:schemeClr val="bg2">
                    <a:lumMod val="50000"/>
                  </a:schemeClr>
                </a:solidFill>
              </a:rPr>
              <a:t>Artículo 318 (RETA – y Ley 20/2007 LETA)</a:t>
            </a:r>
          </a:p>
          <a:p>
            <a:endParaRPr lang="es-ES" sz="1600" b="1" dirty="0" smtClean="0"/>
          </a:p>
          <a:p>
            <a:endParaRPr lang="es-ES" sz="1600" b="1" dirty="0" smtClean="0"/>
          </a:p>
          <a:p>
            <a:r>
              <a:rPr lang="es-ES" sz="1600" b="1" i="1" dirty="0" smtClean="0">
                <a:solidFill>
                  <a:srgbClr val="FF0000"/>
                </a:solidFill>
              </a:rPr>
              <a:t>REAL DECRETO LEGISLATIVO 670/1987, de 30 de abril, por el que se aprueba el texto refundido de la Ley de Clases Pasivas del Estado</a:t>
            </a:r>
          </a:p>
          <a:p>
            <a:endParaRPr lang="es-ES" sz="1600" b="1" i="1" dirty="0" smtClean="0">
              <a:solidFill>
                <a:srgbClr val="FF0000"/>
              </a:solidFill>
            </a:endParaRPr>
          </a:p>
          <a:p>
            <a:r>
              <a:rPr lang="es-ES" sz="1600" b="1" dirty="0" smtClean="0">
                <a:solidFill>
                  <a:schemeClr val="bg2">
                    <a:lumMod val="50000"/>
                  </a:schemeClr>
                </a:solidFill>
              </a:rPr>
              <a:t>Capítulo II. Pensiones ordinarias de jubilación o retiro</a:t>
            </a:r>
          </a:p>
          <a:p>
            <a:r>
              <a:rPr lang="es-ES" sz="1600" b="1" dirty="0" smtClean="0">
                <a:solidFill>
                  <a:schemeClr val="bg2">
                    <a:lumMod val="50000"/>
                  </a:schemeClr>
                </a:solidFill>
              </a:rPr>
              <a:t>Artículo 33. Incompatibilidades</a:t>
            </a:r>
          </a:p>
          <a:p>
            <a:endParaRPr lang="es-ES" sz="1600" b="1" dirty="0">
              <a:solidFill>
                <a:schemeClr val="bg2">
                  <a:lumMod val="50000"/>
                </a:schemeClr>
              </a:solidFill>
            </a:endParaRPr>
          </a:p>
          <a:p>
            <a:endParaRPr lang="es-ES" sz="1600" b="1" dirty="0" smtClean="0">
              <a:solidFill>
                <a:schemeClr val="bg2">
                  <a:lumMod val="50000"/>
                </a:schemeClr>
              </a:solidFill>
            </a:endParaRPr>
          </a:p>
          <a:p>
            <a:r>
              <a:rPr lang="es-ES" sz="1600" b="1" i="1" dirty="0" smtClean="0">
                <a:solidFill>
                  <a:srgbClr val="FF0000"/>
                </a:solidFill>
              </a:rPr>
              <a:t>MUTUALMÉDICA – ALTERNATIVA RETA</a:t>
            </a:r>
          </a:p>
          <a:p>
            <a:endParaRPr lang="es-ES" sz="1600" b="1" i="1" dirty="0">
              <a:solidFill>
                <a:srgbClr val="FF0000"/>
              </a:solidFill>
            </a:endParaRPr>
          </a:p>
          <a:p>
            <a:r>
              <a:rPr lang="es-ES" sz="1600" b="1" dirty="0">
                <a:solidFill>
                  <a:schemeClr val="bg2">
                    <a:lumMod val="50000"/>
                  </a:schemeClr>
                </a:solidFill>
              </a:rPr>
              <a:t>DA decimoctava LGSS. Encuadramiento de profesionales colegiados</a:t>
            </a:r>
          </a:p>
          <a:p>
            <a:r>
              <a:rPr lang="es-ES" sz="1600" b="1" dirty="0">
                <a:solidFill>
                  <a:schemeClr val="bg2">
                    <a:lumMod val="50000"/>
                  </a:schemeClr>
                </a:solidFill>
              </a:rPr>
              <a:t>DA decimonovena LGSS. Ámbito de protección mutualidades alternativas</a:t>
            </a:r>
          </a:p>
        </p:txBody>
      </p:sp>
      <p:sp>
        <p:nvSpPr>
          <p:cNvPr id="6" name="5 Explosión 2"/>
          <p:cNvSpPr/>
          <p:nvPr/>
        </p:nvSpPr>
        <p:spPr>
          <a:xfrm>
            <a:off x="6012160" y="140733"/>
            <a:ext cx="2880320" cy="15567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6156176" y="595964"/>
            <a:ext cx="2448272" cy="646331"/>
          </a:xfrm>
          <a:prstGeom prst="rect">
            <a:avLst/>
          </a:prstGeom>
          <a:noFill/>
        </p:spPr>
        <p:txBody>
          <a:bodyPr wrap="square" rtlCol="0">
            <a:spAutoFit/>
          </a:bodyPr>
          <a:lstStyle/>
          <a:p>
            <a:pPr algn="ctr"/>
            <a:r>
              <a:rPr lang="es-ES" b="1" dirty="0" smtClean="0">
                <a:solidFill>
                  <a:srgbClr val="FF0000"/>
                </a:solidFill>
              </a:rPr>
              <a:t>PRINCIPALES</a:t>
            </a:r>
            <a:r>
              <a:rPr lang="es-ES" b="1" dirty="0" smtClean="0">
                <a:solidFill>
                  <a:schemeClr val="accent2">
                    <a:lumMod val="60000"/>
                    <a:lumOff val="40000"/>
                  </a:schemeClr>
                </a:solidFill>
              </a:rPr>
              <a:t> </a:t>
            </a:r>
            <a:r>
              <a:rPr lang="es-ES" b="1" dirty="0" smtClean="0">
                <a:solidFill>
                  <a:srgbClr val="FF0000"/>
                </a:solidFill>
              </a:rPr>
              <a:t>DIFERENCIAS</a:t>
            </a:r>
            <a:endParaRPr lang="es-ES" b="1" dirty="0">
              <a:solidFill>
                <a:srgbClr val="FF0000"/>
              </a:solidFill>
            </a:endParaRPr>
          </a:p>
        </p:txBody>
      </p:sp>
    </p:spTree>
    <p:extLst>
      <p:ext uri="{BB962C8B-B14F-4D97-AF65-F5344CB8AC3E}">
        <p14:creationId xmlns:p14="http://schemas.microsoft.com/office/powerpoint/2010/main" val="24879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5</a:t>
            </a:fld>
            <a:endParaRPr lang="es-ES"/>
          </a:p>
        </p:txBody>
      </p:sp>
      <p:sp>
        <p:nvSpPr>
          <p:cNvPr id="12" name="Rectangle 2"/>
          <p:cNvSpPr txBox="1">
            <a:spLocks noChangeArrowheads="1"/>
          </p:cNvSpPr>
          <p:nvPr/>
        </p:nvSpPr>
        <p:spPr>
          <a:xfrm>
            <a:off x="0" y="19472"/>
            <a:ext cx="8892480" cy="720079"/>
          </a:xfrm>
          <a:prstGeom prst="rect">
            <a:avLst/>
          </a:prstGeom>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FF0000"/>
                </a:solidFill>
                <a:effectLst>
                  <a:outerShdw blurRad="38100" dist="38100" dir="2700000" algn="tl">
                    <a:srgbClr val="000000">
                      <a:alpha val="43137"/>
                    </a:srgbClr>
                  </a:outerShdw>
                </a:effectLst>
              </a:rPr>
              <a:t>AMBITO APLICACIÓN</a:t>
            </a:r>
            <a:endParaRPr lang="es-ES" sz="5000" dirty="0">
              <a:solidFill>
                <a:srgbClr val="FF0000"/>
              </a:solidFill>
              <a:effectLst>
                <a:outerShdw blurRad="38100" dist="38100" dir="2700000" algn="tl">
                  <a:srgbClr val="000000">
                    <a:alpha val="43137"/>
                  </a:srgbClr>
                </a:outerShdw>
              </a:effectLst>
            </a:endParaRPr>
          </a:p>
        </p:txBody>
      </p:sp>
      <p:pic>
        <p:nvPicPr>
          <p:cNvPr id="2050" name="Picture 2" descr="http://contenidosweb.pro.portal.ss/ProntuarioGESTE/baners/Colegiados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8136904"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3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6</a:t>
            </a:fld>
            <a:endParaRPr lang="es-ES"/>
          </a:p>
        </p:txBody>
      </p:sp>
      <p:sp>
        <p:nvSpPr>
          <p:cNvPr id="11" name="Cuadro de texto 2"/>
          <p:cNvSpPr txBox="1">
            <a:spLocks noChangeArrowheads="1"/>
          </p:cNvSpPr>
          <p:nvPr/>
        </p:nvSpPr>
        <p:spPr bwMode="auto">
          <a:xfrm>
            <a:off x="9395" y="595964"/>
            <a:ext cx="8748463" cy="408406"/>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Regulación</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611560" y="1196752"/>
            <a:ext cx="7863784" cy="3477875"/>
          </a:xfrm>
          <a:prstGeom prst="rect">
            <a:avLst/>
          </a:prstGeom>
          <a:noFill/>
        </p:spPr>
        <p:txBody>
          <a:bodyPr wrap="square" rtlCol="0">
            <a:spAutoFit/>
          </a:bodyPr>
          <a:lstStyle/>
          <a:p>
            <a:endParaRPr lang="es-ES" sz="2000" b="1" i="1" dirty="0" smtClean="0">
              <a:solidFill>
                <a:srgbClr val="C00000"/>
              </a:solidFill>
            </a:endParaRPr>
          </a:p>
          <a:p>
            <a:pPr lvl="0"/>
            <a:r>
              <a:rPr lang="es-ES" sz="2000" b="1" dirty="0">
                <a:solidFill>
                  <a:srgbClr val="FF0000"/>
                </a:solidFill>
              </a:rPr>
              <a:t>IMPORTES 2021</a:t>
            </a:r>
          </a:p>
          <a:p>
            <a:pPr lvl="0"/>
            <a:endParaRPr lang="es-ES" sz="2000" b="1" dirty="0">
              <a:solidFill>
                <a:srgbClr val="FF0000"/>
              </a:solidFill>
            </a:endParaRPr>
          </a:p>
          <a:p>
            <a:pPr marL="285750" lvl="0" indent="-285750">
              <a:buFont typeface="Arial" panose="020B0604020202020204" pitchFamily="34" charset="0"/>
              <a:buChar char="•"/>
            </a:pPr>
            <a:r>
              <a:rPr lang="es-ES" sz="2000" dirty="0">
                <a:solidFill>
                  <a:schemeClr val="bg2">
                    <a:lumMod val="50000"/>
                  </a:schemeClr>
                </a:solidFill>
              </a:rPr>
              <a:t>Ley 11/2020 PGE 2021 (limita las cuantías mínimas y máximas de jubilación</a:t>
            </a:r>
            <a:r>
              <a:rPr lang="es-ES" sz="2000" dirty="0" smtClean="0">
                <a:solidFill>
                  <a:schemeClr val="bg2">
                    <a:lumMod val="50000"/>
                  </a:schemeClr>
                </a:solidFill>
              </a:rPr>
              <a:t>)</a:t>
            </a:r>
          </a:p>
          <a:p>
            <a:pPr marL="285750" lvl="0" indent="-285750">
              <a:buFont typeface="Arial" panose="020B0604020202020204" pitchFamily="34" charset="0"/>
              <a:buChar char="•"/>
            </a:pPr>
            <a:endParaRPr lang="es-ES" sz="2000" dirty="0">
              <a:solidFill>
                <a:schemeClr val="bg2">
                  <a:lumMod val="50000"/>
                </a:schemeClr>
              </a:solidFill>
            </a:endParaRPr>
          </a:p>
          <a:p>
            <a:pPr marL="285750" lvl="0" indent="-285750">
              <a:buFont typeface="Arial" panose="020B0604020202020204" pitchFamily="34" charset="0"/>
              <a:buChar char="•"/>
            </a:pPr>
            <a:r>
              <a:rPr lang="es-ES" sz="2000" dirty="0">
                <a:solidFill>
                  <a:schemeClr val="bg2">
                    <a:lumMod val="50000"/>
                  </a:schemeClr>
                </a:solidFill>
              </a:rPr>
              <a:t>Real Decreto 46/</a:t>
            </a:r>
            <a:r>
              <a:rPr lang="es-ES" sz="2000" b="1" dirty="0">
                <a:solidFill>
                  <a:schemeClr val="bg2">
                    <a:lumMod val="50000"/>
                  </a:schemeClr>
                </a:solidFill>
              </a:rPr>
              <a:t>2021</a:t>
            </a:r>
            <a:r>
              <a:rPr lang="es-ES" sz="2000" dirty="0">
                <a:solidFill>
                  <a:schemeClr val="bg2">
                    <a:lumMod val="50000"/>
                  </a:schemeClr>
                </a:solidFill>
              </a:rPr>
              <a:t>, de 26 de enero, sobre </a:t>
            </a:r>
            <a:r>
              <a:rPr lang="es-ES" sz="2000" b="1" dirty="0">
                <a:solidFill>
                  <a:schemeClr val="bg2">
                    <a:lumMod val="50000"/>
                  </a:schemeClr>
                </a:solidFill>
              </a:rPr>
              <a:t>revalorización</a:t>
            </a:r>
            <a:r>
              <a:rPr lang="es-ES" sz="2000" dirty="0">
                <a:solidFill>
                  <a:schemeClr val="bg2">
                    <a:lumMod val="50000"/>
                  </a:schemeClr>
                </a:solidFill>
              </a:rPr>
              <a:t> de las </a:t>
            </a:r>
            <a:r>
              <a:rPr lang="es-ES" sz="2000" b="1" dirty="0">
                <a:solidFill>
                  <a:schemeClr val="bg2">
                    <a:lumMod val="50000"/>
                  </a:schemeClr>
                </a:solidFill>
              </a:rPr>
              <a:t>pensiones</a:t>
            </a:r>
            <a:r>
              <a:rPr lang="es-ES" sz="2000" dirty="0">
                <a:solidFill>
                  <a:schemeClr val="bg2">
                    <a:lumMod val="50000"/>
                  </a:schemeClr>
                </a:solidFill>
              </a:rPr>
              <a:t> del sistema de la Seguridad Social, de las </a:t>
            </a:r>
            <a:r>
              <a:rPr lang="es-ES" sz="2000" b="1" dirty="0">
                <a:solidFill>
                  <a:schemeClr val="bg2">
                    <a:lumMod val="50000"/>
                  </a:schemeClr>
                </a:solidFill>
              </a:rPr>
              <a:t>pensiones</a:t>
            </a:r>
            <a:r>
              <a:rPr lang="es-ES" sz="2000" dirty="0">
                <a:solidFill>
                  <a:schemeClr val="bg2">
                    <a:lumMod val="50000"/>
                  </a:schemeClr>
                </a:solidFill>
              </a:rPr>
              <a:t> de Clases Pasivas y de otras prestaciones sociales públicas para el ejercicio </a:t>
            </a:r>
            <a:r>
              <a:rPr lang="es-ES" sz="2000" b="1" dirty="0">
                <a:solidFill>
                  <a:schemeClr val="bg2">
                    <a:lumMod val="50000"/>
                  </a:schemeClr>
                </a:solidFill>
              </a:rPr>
              <a:t>2021</a:t>
            </a:r>
          </a:p>
          <a:p>
            <a:pPr lvl="0"/>
            <a:endParaRPr lang="es-ES" sz="2000" b="1" dirty="0">
              <a:solidFill>
                <a:srgbClr val="C00000"/>
              </a:solidFill>
            </a:endParaRPr>
          </a:p>
        </p:txBody>
      </p:sp>
      <p:sp>
        <p:nvSpPr>
          <p:cNvPr id="2" name="1 Rectángulo"/>
          <p:cNvSpPr/>
          <p:nvPr/>
        </p:nvSpPr>
        <p:spPr>
          <a:xfrm>
            <a:off x="803228" y="4705127"/>
            <a:ext cx="7513188" cy="1200329"/>
          </a:xfrm>
          <a:prstGeom prst="rect">
            <a:avLst/>
          </a:prstGeom>
        </p:spPr>
        <p:txBody>
          <a:bodyPr wrap="square">
            <a:spAutoFit/>
          </a:bodyPr>
          <a:lstStyle/>
          <a:p>
            <a:pPr lvl="0"/>
            <a:r>
              <a:rPr lang="es-ES" b="1" dirty="0">
                <a:solidFill>
                  <a:srgbClr val="C00000"/>
                </a:solidFill>
              </a:rPr>
              <a:t>Nota: Complemento Reducción Brecha Género – </a:t>
            </a:r>
            <a:endParaRPr lang="es-ES" b="1" dirty="0" smtClean="0">
              <a:solidFill>
                <a:srgbClr val="C00000"/>
              </a:solidFill>
            </a:endParaRPr>
          </a:p>
          <a:p>
            <a:pPr lvl="0"/>
            <a:r>
              <a:rPr lang="es-ES" b="1" dirty="0" smtClean="0">
                <a:solidFill>
                  <a:srgbClr val="C00000"/>
                </a:solidFill>
              </a:rPr>
              <a:t>Real </a:t>
            </a:r>
            <a:r>
              <a:rPr lang="es-ES" b="1" dirty="0">
                <a:solidFill>
                  <a:srgbClr val="C00000"/>
                </a:solidFill>
              </a:rPr>
              <a:t>Decreto-ley 3/2021, sustituye al anterior </a:t>
            </a:r>
            <a:endParaRPr lang="es-ES" b="1" dirty="0" smtClean="0">
              <a:solidFill>
                <a:srgbClr val="C00000"/>
              </a:solidFill>
            </a:endParaRPr>
          </a:p>
          <a:p>
            <a:pPr lvl="0"/>
            <a:r>
              <a:rPr lang="es-ES" b="1" dirty="0" smtClean="0">
                <a:solidFill>
                  <a:srgbClr val="C00000"/>
                </a:solidFill>
              </a:rPr>
              <a:t>Complemento </a:t>
            </a:r>
            <a:r>
              <a:rPr lang="es-ES" b="1" dirty="0">
                <a:solidFill>
                  <a:srgbClr val="C00000"/>
                </a:solidFill>
              </a:rPr>
              <a:t>de Maternidad (declarado contrario a la Directiva de Igualdad por el TJUE)</a:t>
            </a:r>
            <a:endParaRPr lang="es-ES" b="1" i="1" dirty="0">
              <a:solidFill>
                <a:srgbClr val="FF0000"/>
              </a:solidFill>
            </a:endParaRPr>
          </a:p>
        </p:txBody>
      </p:sp>
    </p:spTree>
    <p:extLst>
      <p:ext uri="{BB962C8B-B14F-4D97-AF65-F5344CB8AC3E}">
        <p14:creationId xmlns:p14="http://schemas.microsoft.com/office/powerpoint/2010/main" val="312429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7</a:t>
            </a:fld>
            <a:endParaRPr lang="es-ES"/>
          </a:p>
        </p:txBody>
      </p:sp>
      <p:sp>
        <p:nvSpPr>
          <p:cNvPr id="11" name="Cuadro de texto 2"/>
          <p:cNvSpPr txBox="1">
            <a:spLocks noChangeArrowheads="1"/>
          </p:cNvSpPr>
          <p:nvPr/>
        </p:nvSpPr>
        <p:spPr bwMode="auto">
          <a:xfrm>
            <a:off x="22343" y="865468"/>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 Concepto</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464682" y="2204864"/>
            <a:ext cx="7863784" cy="3046988"/>
          </a:xfrm>
          <a:prstGeom prst="rect">
            <a:avLst/>
          </a:prstGeom>
          <a:noFill/>
        </p:spPr>
        <p:txBody>
          <a:bodyPr wrap="square" rtlCol="0">
            <a:spAutoFit/>
          </a:bodyPr>
          <a:lstStyle/>
          <a:p>
            <a:r>
              <a:rPr lang="es-ES" sz="1600" dirty="0" smtClean="0">
                <a:solidFill>
                  <a:srgbClr val="00B050"/>
                </a:solidFill>
              </a:rPr>
              <a:t>TEXTO REFUNDIDO DE LA LEY GENERAL DE LA SEGURIDAD SOCIAL</a:t>
            </a:r>
          </a:p>
          <a:p>
            <a:endParaRPr lang="es-ES" sz="1600" b="1" dirty="0"/>
          </a:p>
          <a:p>
            <a:r>
              <a:rPr lang="es-ES" sz="1600" b="1" dirty="0"/>
              <a:t>Artículo 204. Concepto</a:t>
            </a:r>
            <a:r>
              <a:rPr lang="es-ES" sz="1600" b="1" dirty="0" smtClean="0"/>
              <a:t>.</a:t>
            </a:r>
          </a:p>
          <a:p>
            <a:endParaRPr lang="es-ES" sz="1600" b="1" dirty="0"/>
          </a:p>
          <a:p>
            <a:r>
              <a:rPr lang="es-ES" sz="1600" b="1" i="1" dirty="0"/>
              <a:t>La prestación económica por causa de jubilación, en su modalidad contributiva, será única para cada beneficiario y consistirá en una pensión vitalicia que le será reconocida, en las condiciones, cuantía y forma que reglamentariamente se determinen, cuando, alcanzada la edad establecida, cese o haya cesado en el trabajo por cuenta ajena</a:t>
            </a:r>
            <a:r>
              <a:rPr lang="es-ES" sz="1600" b="1" i="1" dirty="0" smtClean="0"/>
              <a:t>.</a:t>
            </a:r>
          </a:p>
          <a:p>
            <a:endParaRPr lang="es-ES" sz="1600" dirty="0"/>
          </a:p>
          <a:p>
            <a:r>
              <a:rPr lang="es-ES" sz="1600" dirty="0" smtClean="0">
                <a:solidFill>
                  <a:srgbClr val="FF0000"/>
                </a:solidFill>
              </a:rPr>
              <a:t>Nota: El hecho causante de la prestación se entiende producido en la fecha del cese en el trabajo, siempre que se reúnan los requisitos de edad y cotización.</a:t>
            </a:r>
          </a:p>
        </p:txBody>
      </p:sp>
    </p:spTree>
    <p:extLst>
      <p:ext uri="{BB962C8B-B14F-4D97-AF65-F5344CB8AC3E}">
        <p14:creationId xmlns:p14="http://schemas.microsoft.com/office/powerpoint/2010/main" val="1774410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8</a:t>
            </a:fld>
            <a:endParaRPr lang="es-ES"/>
          </a:p>
        </p:txBody>
      </p:sp>
      <p:sp>
        <p:nvSpPr>
          <p:cNvPr id="11" name="Cuadro de texto 2"/>
          <p:cNvSpPr txBox="1">
            <a:spLocks noChangeArrowheads="1"/>
          </p:cNvSpPr>
          <p:nvPr/>
        </p:nvSpPr>
        <p:spPr bwMode="auto">
          <a:xfrm>
            <a:off x="-7176" y="705524"/>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Beneficiarios</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514348" y="1484784"/>
            <a:ext cx="7863784" cy="4278094"/>
          </a:xfrm>
          <a:prstGeom prst="rect">
            <a:avLst/>
          </a:prstGeom>
          <a:noFill/>
        </p:spPr>
        <p:txBody>
          <a:bodyPr wrap="square" rtlCol="0">
            <a:spAutoFit/>
          </a:bodyPr>
          <a:lstStyle/>
          <a:p>
            <a:r>
              <a:rPr lang="es-ES" sz="1600" dirty="0" smtClean="0">
                <a:solidFill>
                  <a:srgbClr val="00B050"/>
                </a:solidFill>
              </a:rPr>
              <a:t>TEXTO REFUNDIDO DE LA LEY GENERAL DE LA SEGURIDAD SOCIAL</a:t>
            </a:r>
          </a:p>
          <a:p>
            <a:endParaRPr lang="es-ES" sz="1600" dirty="0" smtClean="0">
              <a:solidFill>
                <a:srgbClr val="00B050"/>
              </a:solidFill>
            </a:endParaRPr>
          </a:p>
          <a:p>
            <a:endParaRPr lang="es-ES" sz="1600" dirty="0"/>
          </a:p>
          <a:p>
            <a:r>
              <a:rPr lang="es-ES" sz="1600" b="1" dirty="0" smtClean="0"/>
              <a:t>Artículo </a:t>
            </a:r>
            <a:r>
              <a:rPr lang="es-ES" sz="1600" b="1" dirty="0"/>
              <a:t>205. Beneficiarios</a:t>
            </a:r>
            <a:r>
              <a:rPr lang="es-ES" sz="1600" b="1" dirty="0" smtClean="0"/>
              <a:t>.</a:t>
            </a:r>
          </a:p>
          <a:p>
            <a:endParaRPr lang="es-ES" sz="1600" b="1" dirty="0"/>
          </a:p>
          <a:p>
            <a:r>
              <a:rPr lang="es-ES" sz="1600" dirty="0"/>
              <a:t>1. Tendrán derecho a la pensión de </a:t>
            </a:r>
            <a:r>
              <a:rPr lang="es-ES" sz="1600" dirty="0" smtClean="0"/>
              <a:t>jubilación, </a:t>
            </a:r>
            <a:r>
              <a:rPr lang="es-ES" sz="1600" dirty="0"/>
              <a:t>las personas </a:t>
            </a:r>
            <a:r>
              <a:rPr lang="es-ES" sz="1600" dirty="0" smtClean="0"/>
              <a:t>que</a:t>
            </a:r>
            <a:r>
              <a:rPr lang="es-ES" sz="1600" dirty="0"/>
              <a:t>, además de la general exigida en el artículo </a:t>
            </a:r>
            <a:r>
              <a:rPr lang="es-ES" sz="1600" dirty="0" smtClean="0"/>
              <a:t>165.1 </a:t>
            </a:r>
            <a:r>
              <a:rPr lang="es-ES" sz="1600" dirty="0" smtClean="0">
                <a:solidFill>
                  <a:srgbClr val="FF0000"/>
                </a:solidFill>
                <a:hlinkClick r:id="rId3" action="ppaction://hlinkfile"/>
              </a:rPr>
              <a:t>(alta-asimilada</a:t>
            </a:r>
            <a:r>
              <a:rPr lang="es-ES" sz="1600" dirty="0" smtClean="0">
                <a:solidFill>
                  <a:srgbClr val="FF0000"/>
                </a:solidFill>
              </a:rPr>
              <a:t>)</a:t>
            </a:r>
            <a:r>
              <a:rPr lang="es-ES" sz="1600" dirty="0" smtClean="0"/>
              <a:t>, </a:t>
            </a:r>
            <a:r>
              <a:rPr lang="es-ES" sz="1600" dirty="0"/>
              <a:t>reúnan las siguientes condiciones:</a:t>
            </a:r>
          </a:p>
          <a:p>
            <a:endParaRPr lang="es-ES" sz="1600" dirty="0"/>
          </a:p>
          <a:p>
            <a:r>
              <a:rPr lang="es-ES" sz="1600" dirty="0" smtClean="0"/>
              <a:t>a) Haber </a:t>
            </a:r>
            <a:r>
              <a:rPr lang="es-ES" sz="1600" dirty="0"/>
              <a:t>cumplido </a:t>
            </a:r>
            <a:r>
              <a:rPr lang="es-ES" sz="1600" dirty="0" smtClean="0"/>
              <a:t>67 </a:t>
            </a:r>
            <a:r>
              <a:rPr lang="es-ES" sz="1600" dirty="0"/>
              <a:t>años de edad, o </a:t>
            </a:r>
            <a:r>
              <a:rPr lang="es-ES" sz="1600" dirty="0" smtClean="0"/>
              <a:t>65 cuando se </a:t>
            </a:r>
            <a:r>
              <a:rPr lang="es-ES" sz="1600" dirty="0"/>
              <a:t>acrediten </a:t>
            </a:r>
            <a:r>
              <a:rPr lang="es-ES" sz="1600" dirty="0" smtClean="0"/>
              <a:t>38 años </a:t>
            </a:r>
            <a:r>
              <a:rPr lang="es-ES" sz="1600" dirty="0"/>
              <a:t>y </a:t>
            </a:r>
            <a:r>
              <a:rPr lang="es-ES" sz="1600" dirty="0" smtClean="0"/>
              <a:t>6 </a:t>
            </a:r>
            <a:r>
              <a:rPr lang="es-ES" sz="1600" dirty="0"/>
              <a:t>meses de </a:t>
            </a:r>
            <a:r>
              <a:rPr lang="es-ES" sz="1600" dirty="0" smtClean="0"/>
              <a:t>cotización (</a:t>
            </a:r>
            <a:r>
              <a:rPr lang="es-ES" sz="1600" dirty="0" smtClean="0">
                <a:solidFill>
                  <a:srgbClr val="FF0000"/>
                </a:solidFill>
              </a:rPr>
              <a:t>T: 2021 =66 o 65 (37a+3m </a:t>
            </a:r>
            <a:r>
              <a:rPr lang="es-ES" sz="1600" dirty="0" err="1" smtClean="0">
                <a:solidFill>
                  <a:srgbClr val="FF0000"/>
                </a:solidFill>
              </a:rPr>
              <a:t>cot</a:t>
            </a:r>
            <a:r>
              <a:rPr lang="es-ES" sz="1600" dirty="0" smtClean="0">
                <a:solidFill>
                  <a:srgbClr val="FF0000"/>
                </a:solidFill>
              </a:rPr>
              <a:t>.) </a:t>
            </a:r>
            <a:r>
              <a:rPr lang="es-ES" sz="1600" dirty="0" smtClean="0"/>
              <a:t>sin </a:t>
            </a:r>
            <a:r>
              <a:rPr lang="es-ES" sz="1600" dirty="0"/>
              <a:t>que se tenga en cuenta la parte proporcional correspondiente a las pagas extraordinarias.</a:t>
            </a:r>
          </a:p>
          <a:p>
            <a:endParaRPr lang="es-ES" sz="1600" dirty="0"/>
          </a:p>
          <a:p>
            <a:r>
              <a:rPr lang="es-ES" sz="1600" dirty="0"/>
              <a:t>b) Tener cubierto un período mínimo de cotización de </a:t>
            </a:r>
            <a:r>
              <a:rPr lang="es-ES" sz="1600" dirty="0" smtClean="0"/>
              <a:t>15 </a:t>
            </a:r>
            <a:r>
              <a:rPr lang="es-ES" sz="1600" dirty="0"/>
              <a:t>años, de los cuales al menos </a:t>
            </a:r>
            <a:r>
              <a:rPr lang="es-ES" sz="1600" dirty="0" smtClean="0"/>
              <a:t>2 </a:t>
            </a:r>
            <a:r>
              <a:rPr lang="es-ES" sz="1600" dirty="0"/>
              <a:t>deberán estar comprendidos dentro de los </a:t>
            </a:r>
            <a:r>
              <a:rPr lang="es-ES" sz="1600" dirty="0" smtClean="0"/>
              <a:t>15 </a:t>
            </a:r>
            <a:r>
              <a:rPr lang="es-ES" sz="1600" dirty="0"/>
              <a:t>años inmediatamente anteriores al momento de causar el derecho. </a:t>
            </a:r>
            <a:endParaRPr lang="es-ES" sz="1600" dirty="0" smtClean="0"/>
          </a:p>
          <a:p>
            <a:endParaRPr lang="es-ES" sz="1600" dirty="0"/>
          </a:p>
        </p:txBody>
      </p:sp>
    </p:spTree>
    <p:extLst>
      <p:ext uri="{BB962C8B-B14F-4D97-AF65-F5344CB8AC3E}">
        <p14:creationId xmlns:p14="http://schemas.microsoft.com/office/powerpoint/2010/main" val="211204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4"/>
          </p:nvPr>
        </p:nvSpPr>
        <p:spPr/>
        <p:txBody>
          <a:bodyPr/>
          <a:lstStyle/>
          <a:p>
            <a:fld id="{39CF491A-5197-47F6-80CD-DBC08E3B5E25}" type="datetime1">
              <a:rPr lang="es-ES" smtClean="0">
                <a:solidFill>
                  <a:srgbClr val="575F6D"/>
                </a:solidFill>
              </a:rPr>
              <a:pPr/>
              <a:t>26/05/2021</a:t>
            </a:fld>
            <a:endParaRPr lang="es-ES">
              <a:solidFill>
                <a:srgbClr val="575F6D"/>
              </a:solidFill>
            </a:endParaRPr>
          </a:p>
        </p:txBody>
      </p:sp>
      <p:sp>
        <p:nvSpPr>
          <p:cNvPr id="5" name="4 Marcador de número de diapositiva"/>
          <p:cNvSpPr>
            <a:spLocks noGrp="1"/>
          </p:cNvSpPr>
          <p:nvPr>
            <p:ph type="sldNum" sz="quarter" idx="15"/>
          </p:nvPr>
        </p:nvSpPr>
        <p:spPr/>
        <p:txBody>
          <a:bodyPr/>
          <a:lstStyle/>
          <a:p>
            <a:fld id="{DFB40167-08D4-4C74-B3A7-F11C7C006C0F}" type="slidenum">
              <a:rPr lang="es-ES" smtClean="0"/>
              <a:pPr/>
              <a:t>9</a:t>
            </a:fld>
            <a:endParaRPr lang="es-ES"/>
          </a:p>
        </p:txBody>
      </p:sp>
      <p:sp>
        <p:nvSpPr>
          <p:cNvPr id="11" name="Cuadro de texto 2"/>
          <p:cNvSpPr txBox="1">
            <a:spLocks noChangeArrowheads="1"/>
          </p:cNvSpPr>
          <p:nvPr/>
        </p:nvSpPr>
        <p:spPr bwMode="auto">
          <a:xfrm>
            <a:off x="-7176" y="705524"/>
            <a:ext cx="8748463" cy="816813"/>
          </a:xfrm>
          <a:prstGeom prst="rect">
            <a:avLst/>
          </a:prstGeom>
          <a:noFill/>
          <a:ln w="9525">
            <a:noFill/>
            <a:miter lim="800000"/>
            <a:headEnd/>
            <a:tailEnd/>
          </a:ln>
        </p:spPr>
        <p:txBody>
          <a:bodyPr rot="0" vert="horz" wrap="square" lIns="91440" tIns="45720" rIns="91440" bIns="45720" anchor="t" anchorCtr="0">
            <a:noAutofit/>
          </a:bodyPr>
          <a:lstStyle/>
          <a:p>
            <a:pPr algn="ctr"/>
            <a:r>
              <a:rPr lang="es-ES" sz="2000" b="1" dirty="0" smtClean="0">
                <a:solidFill>
                  <a:srgbClr val="FF0000"/>
                </a:solidFill>
                <a:latin typeface="Escolar2"/>
                <a:ea typeface="Times New Roman"/>
                <a:cs typeface="Tahoma"/>
              </a:rPr>
              <a:t>Beneficiarios</a:t>
            </a:r>
            <a:endParaRPr lang="es-ES" sz="2000" dirty="0">
              <a:solidFill>
                <a:srgbClr val="FF0000"/>
              </a:solidFill>
              <a:effectLst/>
              <a:latin typeface="Times New Roman"/>
              <a:ea typeface="Times New Roman"/>
            </a:endParaRPr>
          </a:p>
        </p:txBody>
      </p:sp>
      <p:sp>
        <p:nvSpPr>
          <p:cNvPr id="12" name="Rectangle 2"/>
          <p:cNvSpPr txBox="1">
            <a:spLocks noChangeArrowheads="1"/>
          </p:cNvSpPr>
          <p:nvPr/>
        </p:nvSpPr>
        <p:spPr>
          <a:xfrm>
            <a:off x="0" y="-446603"/>
            <a:ext cx="8892480" cy="1152127"/>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sz="5000" dirty="0" smtClean="0">
                <a:solidFill>
                  <a:srgbClr val="00B050"/>
                </a:solidFill>
                <a:effectLst>
                  <a:outerShdw blurRad="38100" dist="38100" dir="2700000" algn="tl">
                    <a:srgbClr val="000000">
                      <a:alpha val="43137"/>
                    </a:srgbClr>
                  </a:outerShdw>
                </a:effectLst>
              </a:rPr>
              <a:t>jubilación</a:t>
            </a:r>
            <a:endParaRPr lang="es-ES" sz="5000" dirty="0">
              <a:solidFill>
                <a:srgbClr val="00B050"/>
              </a:solidFill>
              <a:effectLst>
                <a:outerShdw blurRad="38100" dist="38100" dir="2700000" algn="tl">
                  <a:srgbClr val="000000">
                    <a:alpha val="43137"/>
                  </a:srgbClr>
                </a:outerShdw>
              </a:effectLst>
            </a:endParaRPr>
          </a:p>
        </p:txBody>
      </p:sp>
      <p:sp>
        <p:nvSpPr>
          <p:cNvPr id="16" name="CuadroTexto 15"/>
          <p:cNvSpPr txBox="1"/>
          <p:nvPr/>
        </p:nvSpPr>
        <p:spPr>
          <a:xfrm>
            <a:off x="514348" y="1484784"/>
            <a:ext cx="7863784" cy="3046988"/>
          </a:xfrm>
          <a:prstGeom prst="rect">
            <a:avLst/>
          </a:prstGeom>
          <a:noFill/>
        </p:spPr>
        <p:txBody>
          <a:bodyPr wrap="square" rtlCol="0">
            <a:spAutoFit/>
          </a:bodyPr>
          <a:lstStyle/>
          <a:p>
            <a:r>
              <a:rPr lang="es-ES" sz="1600" dirty="0" smtClean="0">
                <a:solidFill>
                  <a:srgbClr val="00B050"/>
                </a:solidFill>
              </a:rPr>
              <a:t>TEXTO REFUNDIDO DE LA LEY GENERAL DE LA SEGURIDAD SOCIAL</a:t>
            </a:r>
          </a:p>
          <a:p>
            <a:endParaRPr lang="es-ES" sz="1600" dirty="0"/>
          </a:p>
          <a:p>
            <a:r>
              <a:rPr lang="es-ES" sz="1600" b="1" dirty="0" smtClean="0"/>
              <a:t>Artículo </a:t>
            </a:r>
            <a:r>
              <a:rPr lang="es-ES" sz="1600" b="1" dirty="0"/>
              <a:t>205. Beneficiarios.</a:t>
            </a:r>
          </a:p>
          <a:p>
            <a:endParaRPr lang="es-ES" sz="1600" dirty="0"/>
          </a:p>
          <a:p>
            <a:r>
              <a:rPr lang="es-ES" sz="1600" dirty="0" smtClean="0"/>
              <a:t>2. También </a:t>
            </a:r>
            <a:r>
              <a:rPr lang="es-ES" sz="1600" dirty="0"/>
              <a:t>tendrán derecho a la pensión de jubilación, quienes se encuentren en situación de prolongación de efectos económicos de la incapacidad </a:t>
            </a:r>
            <a:r>
              <a:rPr lang="es-ES" sz="1600" dirty="0" smtClean="0"/>
              <a:t>temporal </a:t>
            </a:r>
            <a:r>
              <a:rPr lang="es-ES" sz="1600" dirty="0" smtClean="0">
                <a:solidFill>
                  <a:srgbClr val="FF0000"/>
                </a:solidFill>
              </a:rPr>
              <a:t>(545-730) </a:t>
            </a:r>
            <a:r>
              <a:rPr lang="es-ES" sz="1600" dirty="0" smtClean="0"/>
              <a:t> </a:t>
            </a:r>
            <a:r>
              <a:rPr lang="es-ES" sz="1600" dirty="0"/>
              <a:t>y reúnan las condiciones </a:t>
            </a:r>
            <a:r>
              <a:rPr lang="es-ES" sz="1600" dirty="0" smtClean="0"/>
              <a:t>establecidas.</a:t>
            </a:r>
            <a:endParaRPr lang="es-ES" sz="1600" dirty="0"/>
          </a:p>
          <a:p>
            <a:endParaRPr lang="es-ES" sz="1600" dirty="0"/>
          </a:p>
          <a:p>
            <a:r>
              <a:rPr lang="es-ES" sz="1600" dirty="0"/>
              <a:t>3. No </a:t>
            </a:r>
            <a:r>
              <a:rPr lang="es-ES" sz="1600" dirty="0" smtClean="0"/>
              <a:t>obstante, </a:t>
            </a:r>
            <a:r>
              <a:rPr lang="es-ES" sz="1600" dirty="0"/>
              <a:t>la pensión de jubilación podrá causarse, aunque los interesados </a:t>
            </a:r>
            <a:r>
              <a:rPr lang="es-ES" sz="1600" dirty="0">
                <a:solidFill>
                  <a:srgbClr val="FF0000"/>
                </a:solidFill>
              </a:rPr>
              <a:t>no se encuentren en el momento del hecho causante en alta o situación asimilada </a:t>
            </a:r>
            <a:r>
              <a:rPr lang="es-ES" sz="1600" dirty="0"/>
              <a:t>a la de alta, siempre que reúnan los requisitos de edad y cotización </a:t>
            </a:r>
            <a:r>
              <a:rPr lang="es-ES" sz="1600" dirty="0" smtClean="0"/>
              <a:t>contemplados (desde no alta).</a:t>
            </a:r>
            <a:endParaRPr lang="es-ES" sz="1600" dirty="0"/>
          </a:p>
        </p:txBody>
      </p:sp>
    </p:spTree>
    <p:extLst>
      <p:ext uri="{BB962C8B-B14F-4D97-AF65-F5344CB8AC3E}">
        <p14:creationId xmlns:p14="http://schemas.microsoft.com/office/powerpoint/2010/main" val="126010079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3481</Words>
  <Application>Microsoft Office PowerPoint</Application>
  <PresentationFormat>Presentación en pantalla (4:3)</PresentationFormat>
  <Paragraphs>519</Paragraphs>
  <Slides>34</Slides>
  <Notes>32</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Tema de Office</vt:lpstr>
      <vt:lpstr>Mirador</vt:lpstr>
      <vt:lpstr>Jubilación contributiva</vt:lpstr>
      <vt:lpstr>Jubilación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COMPATIBILIDAD PENSIÓN-TRABAJO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jubilación</dc:title>
  <dc:creator>usuario</dc:creator>
  <cp:lastModifiedBy>GISS</cp:lastModifiedBy>
  <cp:revision>149</cp:revision>
  <dcterms:created xsi:type="dcterms:W3CDTF">2019-05-11T08:26:21Z</dcterms:created>
  <dcterms:modified xsi:type="dcterms:W3CDTF">2021-05-26T16:15:46Z</dcterms:modified>
</cp:coreProperties>
</file>