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73" r:id="rId2"/>
    <p:sldId id="272" r:id="rId3"/>
    <p:sldId id="277" r:id="rId4"/>
    <p:sldId id="276" r:id="rId5"/>
    <p:sldId id="275" r:id="rId6"/>
    <p:sldId id="266" r:id="rId7"/>
    <p:sldId id="27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1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44"/>
    <p:restoredTop sz="85486"/>
  </p:normalViewPr>
  <p:slideViewPr>
    <p:cSldViewPr snapToGrid="0" snapToObjects="1">
      <p:cViewPr varScale="1">
        <p:scale>
          <a:sx n="80" d="100"/>
          <a:sy n="80" d="100"/>
        </p:scale>
        <p:origin x="22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46192-3DD9-9A4F-AAD2-E92DB7CD2AAC}" type="datetimeFigureOut">
              <a:rPr lang="es-ES" smtClean="0"/>
              <a:t>1/11/23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AB8CD-5565-1C48-B55C-60F5F214BF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431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AB8CD-5565-1C48-B55C-60F5F214BFF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8498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AB8CD-5565-1C48-B55C-60F5F214BFF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60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AB8CD-5565-1C48-B55C-60F5F214BFF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36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725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415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9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34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461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70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2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15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356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2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8BDE15F-D753-CC43-902C-4BEB2262744E}" type="datetimeFigureOut">
              <a:rPr lang="es-ES" smtClean="0"/>
              <a:t>1/11/23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CD05EC4-8EA9-7244-9C6B-EC3C87F451E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476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nzanaresdigital.blogspot.com/2012/05/los-medicos-se-concentran-en-el.html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www.redaccionmedica.com/secciones/sanidad-hoy/jubilacion-activa-a-cuentagotas-en-primaria-pese-al-impulso-autonomico-509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B38A4B0-D307-224E-9BC4-D5B3FB037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829" y="0"/>
            <a:ext cx="4848973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4C4623-9A9D-6241-9446-26159B2E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3238" cy="31029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C5A0F6-FF66-174D-BFCA-00440AFB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199" y="4000500"/>
            <a:ext cx="3665802" cy="276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7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2CC3567-53A6-1342-924F-AF22F764FA75}"/>
              </a:ext>
            </a:extLst>
          </p:cNvPr>
          <p:cNvSpPr/>
          <p:nvPr/>
        </p:nvSpPr>
        <p:spPr>
          <a:xfrm>
            <a:off x="2857351" y="2241061"/>
            <a:ext cx="8115446" cy="23083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monsBold"/>
              </a:rPr>
              <a:t>Habla un facultativo reenganchado: «No hay forma de pedir el plan de jubilación, hay médicos dispuestos pero no nos dejan»</a:t>
            </a:r>
            <a:endParaRPr lang="es-E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7DA1284-23FA-7F4A-9079-987712956CBF}"/>
              </a:ext>
            </a:extLst>
          </p:cNvPr>
          <p:cNvSpPr/>
          <p:nvPr/>
        </p:nvSpPr>
        <p:spPr>
          <a:xfrm>
            <a:off x="2857351" y="1398880"/>
            <a:ext cx="644381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400" b="1" cap="all" dirty="0">
                <a:solidFill>
                  <a:srgbClr val="C5AD67"/>
                </a:solidFill>
                <a:latin typeface="CommonsDemiBold2"/>
              </a:rPr>
              <a:t>HA SOLICITADO PRORROGAR SU VIDA LABORAL</a:t>
            </a:r>
            <a:endParaRPr lang="es-ES" sz="24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7808FEE-417A-F84D-B244-3A81508611BC}"/>
              </a:ext>
            </a:extLst>
          </p:cNvPr>
          <p:cNvSpPr/>
          <p:nvPr/>
        </p:nvSpPr>
        <p:spPr>
          <a:xfrm>
            <a:off x="2857351" y="4923651"/>
            <a:ext cx="8115445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161616"/>
                </a:solidFill>
                <a:latin typeface="CommonsMedium"/>
              </a:rPr>
              <a:t>Han pasado cuatro meses y «ni siquiera existe una instancia para apuntarse, es una vergüenza», dice. Y critica que «cada día que pasa se están perdiendo médicos para atender las consultas»</a:t>
            </a:r>
            <a:endParaRPr lang="es-ES" sz="2400" b="0" i="0" u="none" strike="noStrike" dirty="0">
              <a:solidFill>
                <a:srgbClr val="161616"/>
              </a:solidFill>
              <a:effectLst/>
              <a:latin typeface="CommonsMedium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C4D503C-A47B-554D-A464-2C921ADF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44" y="2386217"/>
            <a:ext cx="2308324" cy="230832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73B4817-944F-A24A-A0A9-7EA733738C16}"/>
              </a:ext>
            </a:extLst>
          </p:cNvPr>
          <p:cNvSpPr txBox="1"/>
          <p:nvPr/>
        </p:nvSpPr>
        <p:spPr>
          <a:xfrm>
            <a:off x="3371849" y="557213"/>
            <a:ext cx="781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77"/>
              </a:rPr>
              <a:t>el  PERIÓDICO 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14-04-2023</a:t>
            </a:r>
            <a:endParaRPr lang="es-ES" sz="2000" dirty="0">
              <a:latin typeface="Cooper Black" panose="0208090404030B020404" pitchFamily="18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D632EE9-56F9-E54D-88B0-CC84DC6D3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" t="27083" r="2528" b="47501"/>
          <a:stretch/>
        </p:blipFill>
        <p:spPr>
          <a:xfrm>
            <a:off x="0" y="41906"/>
            <a:ext cx="2957595" cy="11000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56C4C93-7B4E-8A44-9210-8381E8A17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411" y="0"/>
            <a:ext cx="1912572" cy="14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4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573B4817-944F-A24A-A0A9-7EA733738C16}"/>
              </a:ext>
            </a:extLst>
          </p:cNvPr>
          <p:cNvSpPr txBox="1"/>
          <p:nvPr/>
        </p:nvSpPr>
        <p:spPr>
          <a:xfrm>
            <a:off x="5736353" y="469744"/>
            <a:ext cx="2357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27-04-2023</a:t>
            </a:r>
            <a:endParaRPr lang="es-ES" sz="3200" dirty="0">
              <a:latin typeface="Cooper Black" panose="0208090404030B020404" pitchFamily="18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D632EE9-56F9-E54D-88B0-CC84DC6D3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" t="27083" r="2528" b="47501"/>
          <a:stretch/>
        </p:blipFill>
        <p:spPr>
          <a:xfrm>
            <a:off x="0" y="41905"/>
            <a:ext cx="4101709" cy="152563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56C4C93-7B4E-8A44-9210-8381E8A17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956" y="0"/>
            <a:ext cx="2379027" cy="179140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ED4ED2-CB58-FE4E-8296-64D20A594C01}"/>
              </a:ext>
            </a:extLst>
          </p:cNvPr>
          <p:cNvSpPr txBox="1"/>
          <p:nvPr/>
        </p:nvSpPr>
        <p:spPr>
          <a:xfrm>
            <a:off x="3554555" y="1791404"/>
            <a:ext cx="8289102" cy="267765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/>
              <a:t>CIRCULAR DE LA DIRECCIÓN GENERAL DE RRHH Y ASUNTOS GENERALES DEL SES PARA LA </a:t>
            </a:r>
            <a:r>
              <a:rPr lang="es-ES" sz="2800" b="1" dirty="0">
                <a:solidFill>
                  <a:srgbClr val="0070C0"/>
                </a:solidFill>
              </a:rPr>
              <a:t>COMPATIBILIDAD DE LA PENSIÓN DE JUBILACIÓN </a:t>
            </a:r>
            <a:r>
              <a:rPr lang="es-ES" sz="2800" b="1" dirty="0"/>
              <a:t>CON EL TRABAJO DE MÉDICOS DE FAMILIA Y PEDIATRAS EN ESTE ORGANISMO AUTÓNOMO</a:t>
            </a:r>
            <a:r>
              <a:rPr lang="es-ES" dirty="0"/>
              <a:t>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726C67-A8A4-574F-905A-E4A985335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812" y="3870435"/>
            <a:ext cx="3561359" cy="267101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76F95CE-8AA4-7E4B-B7F4-4925ADBBB040}"/>
              </a:ext>
            </a:extLst>
          </p:cNvPr>
          <p:cNvSpPr txBox="1"/>
          <p:nvPr/>
        </p:nvSpPr>
        <p:spPr>
          <a:xfrm>
            <a:off x="0" y="6101912"/>
            <a:ext cx="6037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6" tooltip="https://manzanaresdigital.blogspot.com/2012/05/los-medicos-se-concentran-en-el.html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7" tooltip="https://creativecommons.org/licenses/by-nc-sa/3.0/"/>
              </a:rPr>
              <a:t>CC BY-SA-NC</a:t>
            </a:r>
            <a:endParaRPr lang="es-ES" sz="900"/>
          </a:p>
        </p:txBody>
      </p:sp>
    </p:spTree>
    <p:extLst>
      <p:ext uri="{BB962C8B-B14F-4D97-AF65-F5344CB8AC3E}">
        <p14:creationId xmlns:p14="http://schemas.microsoft.com/office/powerpoint/2010/main" val="250875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B413194-580F-004F-9FCE-481BDA609FCA}"/>
              </a:ext>
            </a:extLst>
          </p:cNvPr>
          <p:cNvSpPr txBox="1"/>
          <p:nvPr/>
        </p:nvSpPr>
        <p:spPr>
          <a:xfrm>
            <a:off x="3871913" y="404852"/>
            <a:ext cx="6900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2E109B"/>
                </a:solidFill>
                <a:latin typeface="Cooper Black" panose="0208090404030B020404" pitchFamily="18" charset="77"/>
              </a:rPr>
              <a:t>redacción</a:t>
            </a:r>
            <a:r>
              <a:rPr lang="es-ES" sz="4000" dirty="0">
                <a:latin typeface="Cooper Black" panose="0208090404030B020404" pitchFamily="18" charset="77"/>
              </a:rPr>
              <a:t> </a:t>
            </a:r>
            <a:r>
              <a:rPr lang="es-ES" sz="4000" dirty="0">
                <a:solidFill>
                  <a:srgbClr val="0070C0"/>
                </a:solidFill>
                <a:latin typeface="Cooper Black" panose="0208090404030B020404" pitchFamily="18" charset="77"/>
              </a:rPr>
              <a:t>médica</a:t>
            </a:r>
          </a:p>
          <a:p>
            <a:pPr algn="ctr"/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junio 2023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78CD77-118D-A647-AD5B-F71E9E6C9359}"/>
              </a:ext>
            </a:extLst>
          </p:cNvPr>
          <p:cNvSpPr txBox="1"/>
          <p:nvPr/>
        </p:nvSpPr>
        <p:spPr>
          <a:xfrm>
            <a:off x="1042988" y="1739741"/>
            <a:ext cx="10329862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4000" b="1" dirty="0"/>
              <a:t>La jubilación activa acoge a 430 médicos calando irregularmente en el SNS</a:t>
            </a:r>
            <a:endParaRPr lang="es-ES" sz="4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3A9336-51F4-BC45-B40D-35B16E22AC3C}"/>
              </a:ext>
            </a:extLst>
          </p:cNvPr>
          <p:cNvSpPr txBox="1"/>
          <p:nvPr/>
        </p:nvSpPr>
        <p:spPr>
          <a:xfrm>
            <a:off x="1042988" y="3256212"/>
            <a:ext cx="10329862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dirty="0"/>
              <a:t>La distribución es desigual entre las comunidades autónomas, con máximos de 105 en la Comunidad Valenciana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6F5BA1-9BC1-F141-81A2-6598638917D4}"/>
              </a:ext>
            </a:extLst>
          </p:cNvPr>
          <p:cNvSpPr txBox="1"/>
          <p:nvPr/>
        </p:nvSpPr>
        <p:spPr>
          <a:xfrm>
            <a:off x="1042988" y="4526462"/>
            <a:ext cx="103298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En Extremadura, el </a:t>
            </a:r>
            <a:r>
              <a:rPr lang="es-ES" sz="2800" b="1" dirty="0"/>
              <a:t>Servicio Extremeño de Salud</a:t>
            </a:r>
            <a:r>
              <a:rPr lang="es-ES" sz="2800" dirty="0"/>
              <a:t> (SES), hasta mayo, ha apuntado que ningún facultativo había solicitado la jubilación activa mejorada porque "</a:t>
            </a:r>
            <a:r>
              <a:rPr lang="es-ES" sz="2800" b="1" dirty="0"/>
              <a:t>les resultaba imposible solicitarla</a:t>
            </a:r>
            <a:r>
              <a:rPr lang="es-ES" sz="2800" dirty="0"/>
              <a:t>: </a:t>
            </a:r>
            <a:r>
              <a:rPr lang="es-ES" sz="2800" dirty="0">
                <a:hlinkClick r:id="rId2" tooltip="Jubilación activa a cuentagotas en Primaria pese al impulso autonómico"/>
              </a:rPr>
              <a:t>ninguna gerencia conocía los trámites ni disponía de la documentación</a:t>
            </a:r>
            <a:r>
              <a:rPr lang="es-ES" sz="2800" dirty="0"/>
              <a:t>".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18D5D33-0898-1743-AD96-506203A4A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" t="27083" r="2528" b="47501"/>
          <a:stretch/>
        </p:blipFill>
        <p:spPr>
          <a:xfrm>
            <a:off x="0" y="41906"/>
            <a:ext cx="3871913" cy="14401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70ADD0-D219-1F45-8954-44A091192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411" y="0"/>
            <a:ext cx="1912572" cy="14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36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7C8E5F5-B28A-6943-AE38-FEE1879E791D}"/>
              </a:ext>
            </a:extLst>
          </p:cNvPr>
          <p:cNvSpPr/>
          <p:nvPr/>
        </p:nvSpPr>
        <p:spPr>
          <a:xfrm>
            <a:off x="3048000" y="1720840"/>
            <a:ext cx="40957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Comunidad Valenciana……………..105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Cataluña………………………………89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Asturias……………………………….41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Murcia……………………………...…35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Aragón………………………………..28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Galicia………………………………...23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Madrid……………………………… ..20</a:t>
            </a:r>
          </a:p>
          <a:p>
            <a:pPr algn="just"/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Andalucia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……………………………..14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Rioja……………………………………7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Castilla La Mancha………………….....?</a:t>
            </a:r>
          </a:p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Navarra………………………………   .?</a:t>
            </a:r>
          </a:p>
          <a:p>
            <a:pPr algn="just"/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Extremadura</a:t>
            </a:r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70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71FD24-8799-0E43-A5F0-E656CA8BA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737" y="1770062"/>
            <a:ext cx="3946525" cy="394652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0FD8656-2B09-904F-86C2-4CE788E35331}"/>
              </a:ext>
            </a:extLst>
          </p:cNvPr>
          <p:cNvSpPr txBox="1">
            <a:spLocks/>
          </p:cNvSpPr>
          <p:nvPr/>
        </p:nvSpPr>
        <p:spPr>
          <a:xfrm>
            <a:off x="1030705" y="444499"/>
            <a:ext cx="10515600" cy="132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5300" b="1" dirty="0"/>
          </a:p>
          <a:p>
            <a:pPr algn="ctr"/>
            <a:r>
              <a:rPr lang="es-ES" sz="5300" b="1" dirty="0">
                <a:solidFill>
                  <a:schemeClr val="accent1">
                    <a:lumMod val="50000"/>
                  </a:schemeClr>
                </a:solidFill>
              </a:rPr>
              <a:t>JUBILACIÓN ACTIVA</a:t>
            </a:r>
            <a:br>
              <a:rPr lang="es-ES" sz="5300" b="1" dirty="0"/>
            </a:br>
            <a:endParaRPr lang="es-ES" sz="5300" b="1" dirty="0"/>
          </a:p>
        </p:txBody>
      </p:sp>
    </p:spTree>
    <p:extLst>
      <p:ext uri="{BB962C8B-B14F-4D97-AF65-F5344CB8AC3E}">
        <p14:creationId xmlns:p14="http://schemas.microsoft.com/office/powerpoint/2010/main" val="1179178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5F5BD11-E0F7-934A-9E65-B3D441C89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7" y="0"/>
            <a:ext cx="6096000" cy="4064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7D1743-302D-7E46-BFCE-B2F713F93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075" y="2181225"/>
            <a:ext cx="5391150" cy="539115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95A86A3-4125-4848-A252-5E6A56379FE4}"/>
              </a:ext>
            </a:extLst>
          </p:cNvPr>
          <p:cNvSpPr/>
          <p:nvPr/>
        </p:nvSpPr>
        <p:spPr>
          <a:xfrm>
            <a:off x="441724" y="4876800"/>
            <a:ext cx="5917405" cy="144655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GRACIAS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21F6D4-0DFF-A943-9C50-9BD7A1C74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713" y="23133"/>
            <a:ext cx="2071687" cy="211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47423"/>
      </p:ext>
    </p:extLst>
  </p:cSld>
  <p:clrMapOvr>
    <a:masterClrMapping/>
  </p:clrMapOvr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{A85EDBEB-088B-C240-83EF-A19E81CCC769}tf10001120</Template>
  <TotalTime>282</TotalTime>
  <Words>236</Words>
  <Application>Microsoft Macintosh PowerPoint</Application>
  <PresentationFormat>Panorámica</PresentationFormat>
  <Paragraphs>30</Paragraphs>
  <Slides>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6" baseType="lpstr">
      <vt:lpstr>Arial</vt:lpstr>
      <vt:lpstr>Calibri</vt:lpstr>
      <vt:lpstr>CommonsBold</vt:lpstr>
      <vt:lpstr>CommonsDemiBold2</vt:lpstr>
      <vt:lpstr>CommonsMedium</vt:lpstr>
      <vt:lpstr>Cooper Black</vt:lpstr>
      <vt:lpstr>Gill Sans MT</vt:lpstr>
      <vt:lpstr>Times New Roman</vt:lpstr>
      <vt:lpstr>Paquete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Complemento de Maternidad  (Ayuda de aportación demográfica)</dc:title>
  <dc:creator>Microsoft Office User</dc:creator>
  <cp:lastModifiedBy>Microsoft Office User</cp:lastModifiedBy>
  <cp:revision>11</cp:revision>
  <cp:lastPrinted>2023-03-01T09:35:52Z</cp:lastPrinted>
  <dcterms:created xsi:type="dcterms:W3CDTF">2023-03-01T09:12:06Z</dcterms:created>
  <dcterms:modified xsi:type="dcterms:W3CDTF">2023-11-01T20:15:24Z</dcterms:modified>
</cp:coreProperties>
</file>